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comments/modernComment_7FFE5576_732A42FF.xml" ContentType="application/vnd.ms-powerpoint.comment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comments/modernComment_7FFE559E_F94784B8.xml" ContentType="application/vnd.ms-powerpoint.comment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comments/modernComment_7FFE55AC_340FAE81.xml" ContentType="application/vnd.ms-powerpoint.comment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charts/chart1.xml" ContentType="application/vnd.openxmlformats-officedocument.drawingml.chart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notesSlides/notesSlide2.xml" ContentType="application/vnd.openxmlformats-officedocument.presentationml.notesSlid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4333" r:id="rId4"/>
    <p:sldMasterId id="2147484802" r:id="rId5"/>
  </p:sldMasterIdLst>
  <p:notesMasterIdLst>
    <p:notesMasterId r:id="rId50"/>
  </p:notesMasterIdLst>
  <p:handoutMasterIdLst>
    <p:handoutMasterId r:id="rId51"/>
  </p:handoutMasterIdLst>
  <p:sldIdLst>
    <p:sldId id="2147374452" r:id="rId6"/>
    <p:sldId id="2147374454" r:id="rId7"/>
    <p:sldId id="2147374489" r:id="rId8"/>
    <p:sldId id="2147374494" r:id="rId9"/>
    <p:sldId id="2147374504" r:id="rId10"/>
    <p:sldId id="2147374455" r:id="rId11"/>
    <p:sldId id="2147374490" r:id="rId12"/>
    <p:sldId id="2147374456" r:id="rId13"/>
    <p:sldId id="2147374459" r:id="rId14"/>
    <p:sldId id="2147374460" r:id="rId15"/>
    <p:sldId id="2147374469" r:id="rId16"/>
    <p:sldId id="2147374470" r:id="rId17"/>
    <p:sldId id="2147374509" r:id="rId18"/>
    <p:sldId id="2147374508" r:id="rId19"/>
    <p:sldId id="2147374461" r:id="rId20"/>
    <p:sldId id="2147374466" r:id="rId21"/>
    <p:sldId id="2147374467" r:id="rId22"/>
    <p:sldId id="2147374468" r:id="rId23"/>
    <p:sldId id="2147374480" r:id="rId24"/>
    <p:sldId id="2147374481" r:id="rId25"/>
    <p:sldId id="2147374482" r:id="rId26"/>
    <p:sldId id="2147374483" r:id="rId27"/>
    <p:sldId id="2147374484" r:id="rId28"/>
    <p:sldId id="2147374486" r:id="rId29"/>
    <p:sldId id="2147374487" r:id="rId30"/>
    <p:sldId id="2147374488" r:id="rId31"/>
    <p:sldId id="2147374517" r:id="rId32"/>
    <p:sldId id="2147374516" r:id="rId33"/>
    <p:sldId id="2147374511" r:id="rId34"/>
    <p:sldId id="2147374512" r:id="rId35"/>
    <p:sldId id="2147374514" r:id="rId36"/>
    <p:sldId id="2147374515" r:id="rId37"/>
    <p:sldId id="2147374497" r:id="rId38"/>
    <p:sldId id="2147374495" r:id="rId39"/>
    <p:sldId id="2147374498" r:id="rId40"/>
    <p:sldId id="2147374499" r:id="rId41"/>
    <p:sldId id="2147374139" r:id="rId42"/>
    <p:sldId id="2147374445" r:id="rId43"/>
    <p:sldId id="2147374513" r:id="rId44"/>
    <p:sldId id="2147374505" r:id="rId45"/>
    <p:sldId id="2147374471" r:id="rId46"/>
    <p:sldId id="2147374472" r:id="rId47"/>
    <p:sldId id="2147374510" r:id="rId48"/>
    <p:sldId id="2147374485" r:id="rId49"/>
  </p:sldIdLst>
  <p:sldSz cx="12192000" cy="6858000"/>
  <p:notesSz cx="6742113" cy="9872663"/>
  <p:custDataLst>
    <p:tags r:id="rId52"/>
  </p:custDataLst>
  <p:defaultTextStyle>
    <a:defPPr>
      <a:defRPr lang="ru-RU"/>
    </a:defPPr>
    <a:lvl1pPr marL="0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4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2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84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44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05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65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27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888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 Область применения. 2. Взаимодействие с другими процессами Ссылки на стандарты и источники" id="{4EF568CF-62C1-48B0-B87B-664848077494}">
          <p14:sldIdLst>
            <p14:sldId id="2147374452"/>
          </p14:sldIdLst>
        </p14:section>
        <p14:section name="3. Основные требования / Общие положения" id="{DB84FC6E-3D74-4677-8B4C-800A1BEF203E}">
          <p14:sldIdLst>
            <p14:sldId id="2147374454"/>
            <p14:sldId id="2147374489"/>
            <p14:sldId id="2147374494"/>
            <p14:sldId id="2147374504"/>
            <p14:sldId id="2147374455"/>
            <p14:sldId id="2147374490"/>
            <p14:sldId id="2147374456"/>
            <p14:sldId id="2147374459"/>
            <p14:sldId id="2147374460"/>
            <p14:sldId id="2147374469"/>
            <p14:sldId id="2147374470"/>
            <p14:sldId id="2147374509"/>
            <p14:sldId id="2147374508"/>
            <p14:sldId id="2147374461"/>
            <p14:sldId id="2147374466"/>
            <p14:sldId id="2147374467"/>
            <p14:sldId id="2147374468"/>
            <p14:sldId id="2147374480"/>
            <p14:sldId id="2147374481"/>
            <p14:sldId id="2147374482"/>
            <p14:sldId id="2147374483"/>
            <p14:sldId id="2147374484"/>
            <p14:sldId id="2147374486"/>
            <p14:sldId id="2147374487"/>
            <p14:sldId id="2147374488"/>
            <p14:sldId id="2147374517"/>
            <p14:sldId id="2147374516"/>
            <p14:sldId id="2147374511"/>
            <p14:sldId id="2147374512"/>
            <p14:sldId id="2147374514"/>
            <p14:sldId id="2147374515"/>
            <p14:sldId id="2147374497"/>
            <p14:sldId id="2147374495"/>
            <p14:sldId id="2147374498"/>
            <p14:sldId id="2147374499"/>
          </p14:sldIdLst>
        </p14:section>
        <p14:section name="Приложения к СТП" id="{928D74A6-02CA-4B64-8A01-ADFB716E47CB}">
          <p14:sldIdLst>
            <p14:sldId id="2147374139"/>
            <p14:sldId id="2147374445"/>
          </p14:sldIdLst>
        </p14:section>
        <p14:section name="Не актульные слайды" id="{1FFB36E3-D9B4-46D7-BB40-FEE50DA4A8B8}">
          <p14:sldIdLst>
            <p14:sldId id="2147374513"/>
            <p14:sldId id="2147374505"/>
            <p14:sldId id="2147374471"/>
            <p14:sldId id="2147374472"/>
            <p14:sldId id="2147374510"/>
            <p14:sldId id="2147374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7368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2064" userDrawn="1">
          <p15:clr>
            <a:srgbClr val="A4A3A4"/>
          </p15:clr>
        </p15:guide>
        <p15:guide id="5" pos="1944" userDrawn="1">
          <p15:clr>
            <a:srgbClr val="A4A3A4"/>
          </p15:clr>
        </p15:guide>
        <p15:guide id="6" pos="5136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864" userDrawn="1">
          <p15:clr>
            <a:srgbClr val="A4A3A4"/>
          </p15:clr>
        </p15:guide>
        <p15:guide id="9" pos="240" userDrawn="1">
          <p15:clr>
            <a:srgbClr val="A4A3A4"/>
          </p15:clr>
        </p15:guide>
        <p15:guide id="10" orient="horz" pos="2280" userDrawn="1">
          <p15:clr>
            <a:srgbClr val="A4A3A4"/>
          </p15:clr>
        </p15:guide>
        <p15:guide id="11" orient="horz" pos="4056" userDrawn="1">
          <p15:clr>
            <a:srgbClr val="A4A3A4"/>
          </p15:clr>
        </p15:guide>
        <p15:guide id="13" orient="horz" pos="2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4" userDrawn="1">
          <p15:clr>
            <a:srgbClr val="A4A3A4"/>
          </p15:clr>
        </p15:guide>
        <p15:guide id="2" pos="2143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Автор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Автор" initials="A" lastIdx="1083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D2D8"/>
    <a:srgbClr val="008080"/>
    <a:srgbClr val="F58A1F"/>
    <a:srgbClr val="00464A"/>
    <a:srgbClr val="008C95"/>
    <a:srgbClr val="A6A6A6"/>
    <a:srgbClr val="D9D9D9"/>
    <a:srgbClr val="E5F2F2"/>
    <a:srgbClr val="CC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5698" autoAdjust="0"/>
  </p:normalViewPr>
  <p:slideViewPr>
    <p:cSldViewPr snapToGrid="0" showGuides="1">
      <p:cViewPr varScale="1">
        <p:scale>
          <a:sx n="107" d="100"/>
          <a:sy n="107" d="100"/>
        </p:scale>
        <p:origin x="864" y="108"/>
      </p:cViewPr>
      <p:guideLst>
        <p:guide orient="horz" pos="1200"/>
        <p:guide pos="7368"/>
        <p:guide pos="2880"/>
        <p:guide orient="horz" pos="2064"/>
        <p:guide pos="1944"/>
        <p:guide pos="5136"/>
        <p:guide pos="7488"/>
        <p:guide pos="864"/>
        <p:guide pos="240"/>
        <p:guide orient="horz" pos="2280"/>
        <p:guide orient="horz" pos="4056"/>
        <p:guide orient="horz" pos="223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274" y="38"/>
      </p:cViewPr>
      <p:guideLst>
        <p:guide orient="horz" pos="2864"/>
        <p:guide pos="2143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ommentAuthors" Target="commentAuthors.xml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565826330532213E-2"/>
          <c:y val="9.833795013850416E-2"/>
          <c:w val="0.97086834733893557"/>
          <c:h val="0.803324099722991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58A1F"/>
              </a:solidFill>
              <a:ln w="9525" cmpd="sng" algn="ctr">
                <a:solidFill>
                  <a:srgbClr val="FABE19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7D-4F61-91BE-FA63B42F09AC}"/>
              </c:ext>
            </c:extLst>
          </c:dPt>
          <c:dPt>
            <c:idx val="4"/>
            <c:invertIfNegative val="0"/>
            <c:bubble3D val="0"/>
            <c:spPr>
              <a:solidFill>
                <a:srgbClr val="F58A1F"/>
              </a:solidFill>
              <a:ln w="9525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7D-4F61-91BE-FA63B42F09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chemeClr val="accent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77D-4F61-91BE-FA63B42F09AC}"/>
              </c:ext>
            </c:extLst>
          </c:dPt>
          <c:dLbls>
            <c:dLbl>
              <c:idx val="0"/>
              <c:layout>
                <c:manualLayout>
                  <c:x val="0"/>
                  <c:y val="-0.3885041551246537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77D-4F61-91BE-FA63B42F09AC}"/>
                </c:ext>
              </c:extLst>
            </c:dLbl>
            <c:dLbl>
              <c:idx val="2"/>
              <c:layout>
                <c:manualLayout>
                  <c:x val="0"/>
                  <c:y val="-0.2160664819944598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77D-4F61-91BE-FA63B42F09AC}"/>
                </c:ext>
              </c:extLst>
            </c:dLbl>
            <c:dLbl>
              <c:idx val="3"/>
              <c:layout>
                <c:manualLayout>
                  <c:x val="0"/>
                  <c:y val="-0.1135734072022160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77D-4F61-91BE-FA63B42F09AC}"/>
                </c:ext>
              </c:extLst>
            </c:dLbl>
            <c:dLbl>
              <c:idx val="5"/>
              <c:layout>
                <c:manualLayout>
                  <c:x val="0"/>
                  <c:y val="-6.1634349030470915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77D-4F61-91BE-FA63B42F09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6</c:v>
                </c:pt>
                <c:pt idx="1">
                  <c:v>4.8</c:v>
                </c:pt>
                <c:pt idx="2">
                  <c:v>3</c:v>
                </c:pt>
                <c:pt idx="3">
                  <c:v>1.2</c:v>
                </c:pt>
                <c:pt idx="4">
                  <c:v>0.5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7D-4F61-91BE-FA63B42F0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37961759"/>
        <c:axId val="1"/>
      </c:bar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Sheet1!$A$2:$F$2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77D-4F61-91BE-FA63B42F0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10379617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037961759"/>
        <c:crosses val="min"/>
        <c:crossBetween val="between"/>
      </c:valAx>
      <c:catAx>
        <c:axId val="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1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"/>
        <c:crosses val="max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omments/modernComment_7FFE5576_732A42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17C840-2166-44A0-ACE9-D1112EEAB045}" authorId="{00000000-0000-0000-0000-000000000000}" created="2026-03-10T12:20:11.7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32149503" sldId="2147374454"/>
      <ac:graphicFrameMk id="3" creationId="{00000000-0000-0000-0000-000000000000}"/>
      <ac:tblMk/>
      <ac:tcMk rowId="4218147975" colId="1386195355"/>
      <ac:txMk cp="31" len="4">
        <ac:context len="36" hash="1605914432"/>
      </ac:txMk>
    </ac:txMkLst>
    <p188:pos x="3116776" y="2958502"/>
    <p188:txBody>
      <a:bodyPr/>
      <a:lstStyle/>
      <a:p>
        <a:r>
          <a:rPr lang="ru-RU"/>
          <a:t>Все риски смотрим?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comments/modernComment_7FFE559E_F94784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C0D983-11C5-438F-AB4C-CD56BD518914}" authorId="{00000000-0000-0000-0000-000000000000}" created="2026-03-10T12:47:16.9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82213816" sldId="2147374494"/>
      <ac:spMk id="6" creationId="{00000000-0000-0000-0000-000000000000}"/>
      <ac:txMk cp="524" len="11">
        <ac:context len="3165" hash="1652667820"/>
      </ac:txMk>
    </ac:txMkLst>
    <p188:pos x="2392877" y="1063372"/>
    <p188:replyLst>
      <p188:reply id="{523A6BFD-3B4A-4DC6-AF5C-E5B79D5FB337}" authorId="{00000000-0000-0000-0000-000000000000}" created="2026-03-17T06:01:51.277">
        <p188:txBody>
          <a:bodyPr/>
          <a:lstStyle/>
          <a:p>
            <a:r>
              <a:rPr lang="ru-RU"/>
              <a:t>Создал обращение во ВКУС</a:t>
            </a:r>
          </a:p>
        </p188:txBody>
      </p188:reply>
    </p188:replyLst>
    <p188:txBody>
      <a:bodyPr/>
      <a:lstStyle/>
      <a:p>
        <a:r>
          <a:rPr lang="ru-RU"/>
          <a:t>Повторяемость, обращение во ВКУС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858BFA6A-376C-44C4-B357-88AE21EF83B1}" authorId="{00000000-0000-0000-0000-000000000000}" created="2026-03-10T13:15:12.6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82213816" sldId="2147374494"/>
      <ac:spMk id="6" creationId="{00000000-0000-0000-0000-000000000000}"/>
      <ac:txMk cp="1833" len="9">
        <ac:context len="3165" hash="1652667820"/>
      </ac:txMk>
    </ac:txMkLst>
    <p188:pos x="1737557" y="2907412"/>
    <p188:replyLst>
      <p188:reply id="{C66770F4-6DA9-4C36-BF5D-FFA1871B9413}" authorId="{00000000-0000-0000-0000-000000000000}" created="2026-03-17T06:03:17.637">
        <p188:txBody>
          <a:bodyPr/>
          <a:lstStyle/>
          <a:p>
            <a:r>
              <a:rPr lang="ru-RU"/>
              <a:t>Создал обращение во ВКУС</a:t>
            </a:r>
          </a:p>
        </p188:txBody>
      </p188:reply>
    </p188:replyLst>
    <p188:txBody>
      <a:bodyPr/>
      <a:lstStyle/>
      <a:p>
        <a:r>
          <a:rPr lang="ru-RU"/>
          <a:t>Извлеченный, создать обращение во ввкус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2B89436E-78F4-4937-A581-212BED3C5498}" authorId="{00000000-0000-0000-0000-000000000000}" created="2026-03-10T13:15:28.8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82213816" sldId="2147374494"/>
      <ac:spMk id="6" creationId="{00000000-0000-0000-0000-000000000000}"/>
      <ac:txMk cp="415" len="7">
        <ac:context len="3165" hash="1652667820"/>
      </ac:txMk>
    </ac:txMkLst>
    <p188:pos x="3528257" y="895732"/>
    <p188:replyLst>
      <p188:reply id="{19C90397-225D-488C-B076-CCC03690B7F6}" authorId="{00000000-0000-0000-0000-000000000000}" created="2026-03-18T07:26:13.243">
        <p188:txBody>
          <a:bodyPr/>
          <a:lstStyle/>
          <a:p>
            <a:r>
              <a:rPr lang="ru-RU"/>
              <a:t>Создал обращение во ВКУС</a:t>
            </a:r>
          </a:p>
        </p188:txBody>
      </p188:reply>
    </p188:replyLst>
    <p188:txBody>
      <a:bodyPr/>
      <a:lstStyle/>
      <a:p>
        <a:r>
          <a:rPr lang="ru-RU"/>
          <a:t>Создать обращение во вкус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comments/modernComment_7FFE55AC_340FAE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07FF57-D1C5-4B9B-AEFE-AA35DA6F53EC}" authorId="{00000000-0000-0000-0000-000000000000}" created="2026-05-28T12:35:44.26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73442945" sldId="2147374508"/>
      <ac:graphicFrameMk id="5" creationId="{00000000-0000-0000-0000-000000000000}"/>
      <ac:tblMk/>
      <ac:tcMk rowId="3364402885" colId="2956544229"/>
      <ac:txMk cp="0" len="396">
        <ac:context len="397" hash="785722709"/>
      </ac:txMk>
    </ac:txMkLst>
    <p188:pos x="11493472" y="2178119"/>
    <p188:txBody>
      <a:bodyPr/>
      <a:lstStyle/>
      <a:p>
        <a:r>
          <a:rPr lang="ru-RU"/>
          <a:t>Забрать с коммуникации НКНХ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98B51-E083-4AD8-AF1E-9BDC52CFEB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9E3B9E6-ACBC-4779-BAB9-429C8DBC27F5}">
      <dgm:prSet phldrT="[Текст]"/>
      <dgm:spPr/>
      <dgm:t>
        <a:bodyPr/>
        <a:lstStyle/>
        <a:p>
          <a:r>
            <a:rPr lang="ru-RU" dirty="0"/>
            <a:t>1. Сбор первичных данных	</a:t>
          </a:r>
        </a:p>
      </dgm:t>
    </dgm:pt>
    <dgm:pt modelId="{9A1A55F3-A155-4A71-8599-4001B5C20DFE}" type="parTrans" cxnId="{07BDAA11-EFC2-4BE8-84E0-DD79BDB7D738}">
      <dgm:prSet/>
      <dgm:spPr/>
      <dgm:t>
        <a:bodyPr/>
        <a:lstStyle/>
        <a:p>
          <a:endParaRPr lang="ru-RU"/>
        </a:p>
      </dgm:t>
    </dgm:pt>
    <dgm:pt modelId="{F05E468C-7AC8-43B7-827A-480358CCB6B8}" type="sibTrans" cxnId="{07BDAA11-EFC2-4BE8-84E0-DD79BDB7D738}">
      <dgm:prSet/>
      <dgm:spPr/>
      <dgm:t>
        <a:bodyPr/>
        <a:lstStyle/>
        <a:p>
          <a:endParaRPr lang="ru-RU"/>
        </a:p>
      </dgm:t>
    </dgm:pt>
    <dgm:pt modelId="{42B599E4-8A42-4C20-8912-F013AB10FB6E}">
      <dgm:prSet phldrT="[Текст]"/>
      <dgm:spPr/>
      <dgm:t>
        <a:bodyPr/>
        <a:lstStyle/>
        <a:p>
          <a:r>
            <a:rPr lang="ru-RU" dirty="0"/>
            <a:t>2. Сбор данных для подтверждения гипотез</a:t>
          </a:r>
        </a:p>
      </dgm:t>
    </dgm:pt>
    <dgm:pt modelId="{03FAEBA0-1072-40EB-86BE-869E530344BA}" type="parTrans" cxnId="{66F11F88-EE13-4D71-B19C-426B8BD429F4}">
      <dgm:prSet/>
      <dgm:spPr/>
      <dgm:t>
        <a:bodyPr/>
        <a:lstStyle/>
        <a:p>
          <a:endParaRPr lang="ru-RU"/>
        </a:p>
      </dgm:t>
    </dgm:pt>
    <dgm:pt modelId="{DB8D6324-C085-415C-B950-CA3FEF242063}" type="sibTrans" cxnId="{66F11F88-EE13-4D71-B19C-426B8BD429F4}">
      <dgm:prSet/>
      <dgm:spPr/>
      <dgm:t>
        <a:bodyPr/>
        <a:lstStyle/>
        <a:p>
          <a:endParaRPr lang="ru-RU"/>
        </a:p>
      </dgm:t>
    </dgm:pt>
    <dgm:pt modelId="{D6B7EB41-3BA8-4581-9C55-24243CE290F3}">
      <dgm:prSet phldrT="[Текст]"/>
      <dgm:spPr/>
      <dgm:t>
        <a:bodyPr/>
        <a:lstStyle/>
        <a:p>
          <a:r>
            <a:rPr lang="ru-RU" dirty="0"/>
            <a:t>3. Сбор данных для подтверждения реализации мероприятий</a:t>
          </a:r>
        </a:p>
      </dgm:t>
    </dgm:pt>
    <dgm:pt modelId="{39F1B9E4-D43B-4140-A66E-21DFCE3BE71C}" type="parTrans" cxnId="{BA57557C-DDF6-4B21-99EA-9BAE5A128188}">
      <dgm:prSet/>
      <dgm:spPr/>
      <dgm:t>
        <a:bodyPr/>
        <a:lstStyle/>
        <a:p>
          <a:endParaRPr lang="ru-RU"/>
        </a:p>
      </dgm:t>
    </dgm:pt>
    <dgm:pt modelId="{05E4E94F-D0A5-4743-8B08-49EC3FDAE6FC}" type="sibTrans" cxnId="{BA57557C-DDF6-4B21-99EA-9BAE5A128188}">
      <dgm:prSet/>
      <dgm:spPr/>
      <dgm:t>
        <a:bodyPr/>
        <a:lstStyle/>
        <a:p>
          <a:endParaRPr lang="ru-RU"/>
        </a:p>
      </dgm:t>
    </dgm:pt>
    <dgm:pt modelId="{995C3E96-8B11-444A-A19B-0109812591DA}" type="pres">
      <dgm:prSet presAssocID="{04B98B51-E083-4AD8-AF1E-9BDC52CFEB23}" presName="Name0" presStyleCnt="0">
        <dgm:presLayoutVars>
          <dgm:dir/>
          <dgm:animLvl val="lvl"/>
          <dgm:resizeHandles val="exact"/>
        </dgm:presLayoutVars>
      </dgm:prSet>
      <dgm:spPr/>
    </dgm:pt>
    <dgm:pt modelId="{5BE667A3-5C9B-4200-98FD-0E90A87A36A8}" type="pres">
      <dgm:prSet presAssocID="{29E3B9E6-ACBC-4779-BAB9-429C8DBC27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C1EED25-7D28-4022-A269-59F4F64173C1}" type="pres">
      <dgm:prSet presAssocID="{F05E468C-7AC8-43B7-827A-480358CCB6B8}" presName="parTxOnlySpace" presStyleCnt="0"/>
      <dgm:spPr/>
    </dgm:pt>
    <dgm:pt modelId="{FD406050-5A08-460E-8A4A-8F26D72D8983}" type="pres">
      <dgm:prSet presAssocID="{42B599E4-8A42-4C20-8912-F013AB10FB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3549C0E-F3DB-46A7-AB41-DA5CC647B883}" type="pres">
      <dgm:prSet presAssocID="{DB8D6324-C085-415C-B950-CA3FEF242063}" presName="parTxOnlySpace" presStyleCnt="0"/>
      <dgm:spPr/>
    </dgm:pt>
    <dgm:pt modelId="{40F15F7A-18F6-4835-BB8D-4E15C9D12D9A}" type="pres">
      <dgm:prSet presAssocID="{D6B7EB41-3BA8-4581-9C55-24243CE290F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7BDAA11-EFC2-4BE8-84E0-DD79BDB7D738}" srcId="{04B98B51-E083-4AD8-AF1E-9BDC52CFEB23}" destId="{29E3B9E6-ACBC-4779-BAB9-429C8DBC27F5}" srcOrd="0" destOrd="0" parTransId="{9A1A55F3-A155-4A71-8599-4001B5C20DFE}" sibTransId="{F05E468C-7AC8-43B7-827A-480358CCB6B8}"/>
    <dgm:cxn modelId="{AB19E039-560B-4383-81D2-6F3313F9A5F5}" type="presOf" srcId="{29E3B9E6-ACBC-4779-BAB9-429C8DBC27F5}" destId="{5BE667A3-5C9B-4200-98FD-0E90A87A36A8}" srcOrd="0" destOrd="0" presId="urn:microsoft.com/office/officeart/2005/8/layout/chevron1"/>
    <dgm:cxn modelId="{BA57557C-DDF6-4B21-99EA-9BAE5A128188}" srcId="{04B98B51-E083-4AD8-AF1E-9BDC52CFEB23}" destId="{D6B7EB41-3BA8-4581-9C55-24243CE290F3}" srcOrd="2" destOrd="0" parTransId="{39F1B9E4-D43B-4140-A66E-21DFCE3BE71C}" sibTransId="{05E4E94F-D0A5-4743-8B08-49EC3FDAE6FC}"/>
    <dgm:cxn modelId="{66F11F88-EE13-4D71-B19C-426B8BD429F4}" srcId="{04B98B51-E083-4AD8-AF1E-9BDC52CFEB23}" destId="{42B599E4-8A42-4C20-8912-F013AB10FB6E}" srcOrd="1" destOrd="0" parTransId="{03FAEBA0-1072-40EB-86BE-869E530344BA}" sibTransId="{DB8D6324-C085-415C-B950-CA3FEF242063}"/>
    <dgm:cxn modelId="{3485FEA2-617E-4E11-8705-9413FFDC07BA}" type="presOf" srcId="{04B98B51-E083-4AD8-AF1E-9BDC52CFEB23}" destId="{995C3E96-8B11-444A-A19B-0109812591DA}" srcOrd="0" destOrd="0" presId="urn:microsoft.com/office/officeart/2005/8/layout/chevron1"/>
    <dgm:cxn modelId="{673032A3-11DD-4A71-A092-CA4411A0C428}" type="presOf" srcId="{D6B7EB41-3BA8-4581-9C55-24243CE290F3}" destId="{40F15F7A-18F6-4835-BB8D-4E15C9D12D9A}" srcOrd="0" destOrd="0" presId="urn:microsoft.com/office/officeart/2005/8/layout/chevron1"/>
    <dgm:cxn modelId="{CE3F69C9-2408-474E-8A0B-2038C5B775C1}" type="presOf" srcId="{42B599E4-8A42-4C20-8912-F013AB10FB6E}" destId="{FD406050-5A08-460E-8A4A-8F26D72D8983}" srcOrd="0" destOrd="0" presId="urn:microsoft.com/office/officeart/2005/8/layout/chevron1"/>
    <dgm:cxn modelId="{65160FDF-C528-4C13-98CD-F0744CEC52B5}" type="presParOf" srcId="{995C3E96-8B11-444A-A19B-0109812591DA}" destId="{5BE667A3-5C9B-4200-98FD-0E90A87A36A8}" srcOrd="0" destOrd="0" presId="urn:microsoft.com/office/officeart/2005/8/layout/chevron1"/>
    <dgm:cxn modelId="{2BAA1006-7ED7-4838-983E-BFE16B484196}" type="presParOf" srcId="{995C3E96-8B11-444A-A19B-0109812591DA}" destId="{FC1EED25-7D28-4022-A269-59F4F64173C1}" srcOrd="1" destOrd="0" presId="urn:microsoft.com/office/officeart/2005/8/layout/chevron1"/>
    <dgm:cxn modelId="{490F2E86-58CE-4A5F-92E0-81BC0A3048D4}" type="presParOf" srcId="{995C3E96-8B11-444A-A19B-0109812591DA}" destId="{FD406050-5A08-460E-8A4A-8F26D72D8983}" srcOrd="2" destOrd="0" presId="urn:microsoft.com/office/officeart/2005/8/layout/chevron1"/>
    <dgm:cxn modelId="{1E6B8E09-F8A2-43D3-9BD4-8A78964AB5C9}" type="presParOf" srcId="{995C3E96-8B11-444A-A19B-0109812591DA}" destId="{B3549C0E-F3DB-46A7-AB41-DA5CC647B883}" srcOrd="3" destOrd="0" presId="urn:microsoft.com/office/officeart/2005/8/layout/chevron1"/>
    <dgm:cxn modelId="{8E83CC98-C939-4237-8A5D-9026368DBC23}" type="presParOf" srcId="{995C3E96-8B11-444A-A19B-0109812591DA}" destId="{40F15F7A-18F6-4835-BB8D-4E15C9D12D9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1CD2B3-2193-4ACF-9280-D22D0C49BD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D83F65D-401B-4110-BF71-B4B240EC5BA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Долгая диагностика неисправности</a:t>
          </a:r>
          <a:endParaRPr lang="ru-RU" sz="1200" dirty="0">
            <a:solidFill>
              <a:schemeClr val="tx1"/>
            </a:solidFill>
          </a:endParaRPr>
        </a:p>
      </dgm:t>
    </dgm:pt>
    <dgm:pt modelId="{A9A24F7D-D45F-4007-B96D-374DBD1B1623}" type="parTrans" cxnId="{D2CE8B5A-206C-4382-BCB8-6E1747F5C2EE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235882A4-72EE-418D-A487-C977CB5FB2DA}" type="sibTrans" cxnId="{D2CE8B5A-206C-4382-BCB8-6E1747F5C2EE}">
      <dgm:prSet custT="1"/>
      <dgm:spPr>
        <a:solidFill>
          <a:srgbClr val="008080"/>
        </a:solidFill>
      </dgm:spPr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2653DEF8-F09E-4772-94C8-D4448AF554A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Отсутствие необходимых запчастей на аварийном складе.</a:t>
          </a:r>
          <a:endParaRPr lang="ru-RU" sz="1200" dirty="0">
            <a:solidFill>
              <a:schemeClr val="tx1"/>
            </a:solidFill>
          </a:endParaRPr>
        </a:p>
      </dgm:t>
    </dgm:pt>
    <dgm:pt modelId="{7B8EBECD-44DB-479F-9E03-2003F1C94215}" type="parTrans" cxnId="{BFE24943-E55E-41A6-81C1-096DAB2EECE9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87C5EB75-9935-49ED-91AC-04F7750F4294}" type="sibTrans" cxnId="{BFE24943-E55E-41A6-81C1-096DAB2EECE9}">
      <dgm:prSet custT="1"/>
      <dgm:spPr>
        <a:solidFill>
          <a:srgbClr val="008080"/>
        </a:solidFill>
      </dgm:spPr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D8234181-AFCA-49A9-8A51-A1294360CBA9}">
      <dgm:prSet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Отклонение сроков ремонта от плановых</a:t>
          </a:r>
          <a:endParaRPr lang="ru-RU" sz="1200" dirty="0">
            <a:solidFill>
              <a:schemeClr val="tx1"/>
            </a:solidFill>
          </a:endParaRPr>
        </a:p>
      </dgm:t>
    </dgm:pt>
    <dgm:pt modelId="{3D187301-05B8-423A-8919-1A9D9FA774CB}" type="parTrans" cxnId="{8413B699-8414-4C77-8005-24CEE6ADE739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9628BF34-34E6-4D4A-97BD-3843940988D7}" type="sibTrans" cxnId="{8413B699-8414-4C77-8005-24CEE6ADE739}">
      <dgm:prSet custT="1"/>
      <dgm:spPr>
        <a:solidFill>
          <a:srgbClr val="008080"/>
        </a:solidFill>
      </dgm:spPr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A8B20302-B666-48D9-94B0-E4CF1C93191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Что делали 10 дней с момента завершения ремонта до момента запуска</a:t>
          </a:r>
          <a:endParaRPr lang="ru-RU" sz="1200" dirty="0">
            <a:solidFill>
              <a:schemeClr val="tx1"/>
            </a:solidFill>
          </a:endParaRPr>
        </a:p>
      </dgm:t>
    </dgm:pt>
    <dgm:pt modelId="{E007F80E-51AD-4D74-B4E3-156038BF4439}" type="sibTrans" cxnId="{3835CF3A-229D-49CC-8707-6B72B66C72E5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D51D0883-0031-4A35-854D-AA3D4C66C97A}" type="parTrans" cxnId="{3835CF3A-229D-49CC-8707-6B72B66C72E5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E78046EF-5174-43A4-9180-7AEA51C0CAE4}">
      <dgm:prSet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Если бы мы выявили несоответствие сразу после ремонта, то устранять отклонения не потребовалось бы.</a:t>
          </a:r>
          <a:endParaRPr lang="ru-RU" sz="1200" dirty="0">
            <a:solidFill>
              <a:schemeClr val="tx1"/>
            </a:solidFill>
          </a:endParaRPr>
        </a:p>
      </dgm:t>
    </dgm:pt>
    <dgm:pt modelId="{53A1B4C4-4D7F-425C-87AD-44757C78DED5}" type="sibTrans" cxnId="{08298F28-AC48-4223-BA9E-7D70E1640846}">
      <dgm:prSet custT="1"/>
      <dgm:spPr>
        <a:solidFill>
          <a:srgbClr val="008080"/>
        </a:solidFill>
      </dgm:spPr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ABE84686-E411-4F56-9C7E-818D84022961}" type="parTrans" cxnId="{08298F28-AC48-4223-BA9E-7D70E1640846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7E234AE7-2D0E-47F5-8E4C-9849B28B85DA}">
      <dgm:prSet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Не обнаруженные вовремя ошибки, совершенные в при ремонте,  ошибочные действия оператора турбины</a:t>
          </a:r>
          <a:endParaRPr lang="ru-RU" sz="1200" dirty="0">
            <a:solidFill>
              <a:schemeClr val="tx1"/>
            </a:solidFill>
          </a:endParaRPr>
        </a:p>
      </dgm:t>
    </dgm:pt>
    <dgm:pt modelId="{9230C462-370B-4220-B793-2C241A10A269}" type="sibTrans" cxnId="{B20C17CC-F098-4FE8-B7FC-9A3BD27624E7}">
      <dgm:prSet custT="1"/>
      <dgm:spPr>
        <a:solidFill>
          <a:srgbClr val="008080"/>
        </a:solidFill>
      </dgm:spPr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44903CCB-F6F6-4ABA-A4EF-9DF2D87AD593}" type="parTrans" cxnId="{B20C17CC-F098-4FE8-B7FC-9A3BD27624E7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83684425-FC2B-4B0B-B10B-586B267BA82A}" type="pres">
      <dgm:prSet presAssocID="{C51CD2B3-2193-4ACF-9280-D22D0C49BD82}" presName="Name0" presStyleCnt="0">
        <dgm:presLayoutVars>
          <dgm:dir/>
          <dgm:resizeHandles val="exact"/>
        </dgm:presLayoutVars>
      </dgm:prSet>
      <dgm:spPr/>
    </dgm:pt>
    <dgm:pt modelId="{A7D46E6C-7CF9-4354-AA9F-9836B13BD66B}" type="pres">
      <dgm:prSet presAssocID="{1D83F65D-401B-4110-BF71-B4B240EC5BA1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FA947F45-DEC6-4E22-B844-F1416ECAB524}" type="pres">
      <dgm:prSet presAssocID="{235882A4-72EE-418D-A487-C977CB5FB2DA}" presName="sibTrans" presStyleLbl="sibTrans2D1" presStyleIdx="0" presStyleCnt="5" custAng="5400000" custScaleX="150923" custScaleY="86010"/>
      <dgm:spPr>
        <a:prstGeom prst="triangle">
          <a:avLst/>
        </a:prstGeom>
      </dgm:spPr>
    </dgm:pt>
    <dgm:pt modelId="{368E0AE3-29D5-438A-A03A-B3BE9EA905EC}" type="pres">
      <dgm:prSet presAssocID="{235882A4-72EE-418D-A487-C977CB5FB2DA}" presName="connectorText" presStyleLbl="sibTrans2D1" presStyleIdx="0" presStyleCnt="5"/>
      <dgm:spPr/>
    </dgm:pt>
    <dgm:pt modelId="{57E26029-84F8-4BB4-ADC2-413059F0D9F7}" type="pres">
      <dgm:prSet presAssocID="{2653DEF8-F09E-4772-94C8-D4448AF554A8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69016918-ACEF-4C32-A9DA-110C6DAD4983}" type="pres">
      <dgm:prSet presAssocID="{87C5EB75-9935-49ED-91AC-04F7750F4294}" presName="sibTrans" presStyleLbl="sibTrans2D1" presStyleIdx="1" presStyleCnt="5" custAng="5400000" custScaleX="150923" custScaleY="86010"/>
      <dgm:spPr>
        <a:prstGeom prst="triangle">
          <a:avLst/>
        </a:prstGeom>
      </dgm:spPr>
    </dgm:pt>
    <dgm:pt modelId="{13A9F828-FCD4-469D-8998-772989A89506}" type="pres">
      <dgm:prSet presAssocID="{87C5EB75-9935-49ED-91AC-04F7750F4294}" presName="connectorText" presStyleLbl="sibTrans2D1" presStyleIdx="1" presStyleCnt="5"/>
      <dgm:spPr/>
    </dgm:pt>
    <dgm:pt modelId="{D3A9D293-E0A3-4884-B258-D6E2CC6EC418}" type="pres">
      <dgm:prSet presAssocID="{D8234181-AFCA-49A9-8A51-A1294360CBA9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944BB62C-9A7D-48C8-BA03-BA5C20AA5E7A}" type="pres">
      <dgm:prSet presAssocID="{9628BF34-34E6-4D4A-97BD-3843940988D7}" presName="sibTrans" presStyleLbl="sibTrans2D1" presStyleIdx="2" presStyleCnt="5" custAng="5400000" custScaleX="150923" custScaleY="86010"/>
      <dgm:spPr>
        <a:prstGeom prst="triangle">
          <a:avLst/>
        </a:prstGeom>
      </dgm:spPr>
    </dgm:pt>
    <dgm:pt modelId="{D95B22F9-09CF-45D4-AAC6-468EE2B4D8D6}" type="pres">
      <dgm:prSet presAssocID="{9628BF34-34E6-4D4A-97BD-3843940988D7}" presName="connectorText" presStyleLbl="sibTrans2D1" presStyleIdx="2" presStyleCnt="5"/>
      <dgm:spPr/>
    </dgm:pt>
    <dgm:pt modelId="{C96977BD-E470-46C7-B00E-B63F583FAD67}" type="pres">
      <dgm:prSet presAssocID="{7E234AE7-2D0E-47F5-8E4C-9849B28B85DA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B13C7B24-4ADB-4902-A7C7-4392EF0C778B}" type="pres">
      <dgm:prSet presAssocID="{9230C462-370B-4220-B793-2C241A10A269}" presName="sibTrans" presStyleLbl="sibTrans2D1" presStyleIdx="3" presStyleCnt="5" custAng="5400000" custScaleX="150923" custScaleY="86010"/>
      <dgm:spPr>
        <a:prstGeom prst="triangle">
          <a:avLst/>
        </a:prstGeom>
      </dgm:spPr>
    </dgm:pt>
    <dgm:pt modelId="{DE644636-8656-4254-909E-5CC9202BE394}" type="pres">
      <dgm:prSet presAssocID="{9230C462-370B-4220-B793-2C241A10A269}" presName="connectorText" presStyleLbl="sibTrans2D1" presStyleIdx="3" presStyleCnt="5"/>
      <dgm:spPr/>
    </dgm:pt>
    <dgm:pt modelId="{2AC659C5-31D8-4728-AE2C-2C1265AFD082}" type="pres">
      <dgm:prSet presAssocID="{E78046EF-5174-43A4-9180-7AEA51C0CAE4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0979E79-81EA-4345-8437-CC4822AB74E6}" type="pres">
      <dgm:prSet presAssocID="{53A1B4C4-4D7F-425C-87AD-44757C78DED5}" presName="sibTrans" presStyleLbl="sibTrans2D1" presStyleIdx="4" presStyleCnt="5" custAng="5400000" custScaleX="150923" custScaleY="86010"/>
      <dgm:spPr>
        <a:prstGeom prst="triangle">
          <a:avLst/>
        </a:prstGeom>
      </dgm:spPr>
    </dgm:pt>
    <dgm:pt modelId="{F0598029-F827-4578-B22C-960E07A9D71C}" type="pres">
      <dgm:prSet presAssocID="{53A1B4C4-4D7F-425C-87AD-44757C78DED5}" presName="connectorText" presStyleLbl="sibTrans2D1" presStyleIdx="4" presStyleCnt="5"/>
      <dgm:spPr/>
    </dgm:pt>
    <dgm:pt modelId="{838C64A4-1322-4B82-B096-D4A48555F2AA}" type="pres">
      <dgm:prSet presAssocID="{A8B20302-B666-48D9-94B0-E4CF1C93191A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0A55C0B-B8D8-4F3C-AB3A-4F58322DD626}" type="presOf" srcId="{C51CD2B3-2193-4ACF-9280-D22D0C49BD82}" destId="{83684425-FC2B-4B0B-B10B-586B267BA82A}" srcOrd="0" destOrd="0" presId="urn:microsoft.com/office/officeart/2005/8/layout/process1"/>
    <dgm:cxn modelId="{08298F28-AC48-4223-BA9E-7D70E1640846}" srcId="{C51CD2B3-2193-4ACF-9280-D22D0C49BD82}" destId="{E78046EF-5174-43A4-9180-7AEA51C0CAE4}" srcOrd="4" destOrd="0" parTransId="{ABE84686-E411-4F56-9C7E-818D84022961}" sibTransId="{53A1B4C4-4D7F-425C-87AD-44757C78DED5}"/>
    <dgm:cxn modelId="{2AD9872D-0BED-4EB6-A03B-8C2B112B5FBE}" type="presOf" srcId="{53A1B4C4-4D7F-425C-87AD-44757C78DED5}" destId="{F0598029-F827-4578-B22C-960E07A9D71C}" srcOrd="1" destOrd="0" presId="urn:microsoft.com/office/officeart/2005/8/layout/process1"/>
    <dgm:cxn modelId="{3835CF3A-229D-49CC-8707-6B72B66C72E5}" srcId="{C51CD2B3-2193-4ACF-9280-D22D0C49BD82}" destId="{A8B20302-B666-48D9-94B0-E4CF1C93191A}" srcOrd="5" destOrd="0" parTransId="{D51D0883-0031-4A35-854D-AA3D4C66C97A}" sibTransId="{E007F80E-51AD-4D74-B4E3-156038BF4439}"/>
    <dgm:cxn modelId="{A6EE783F-8F5D-44F6-8BD9-86A777ED5AEE}" type="presOf" srcId="{2653DEF8-F09E-4772-94C8-D4448AF554A8}" destId="{57E26029-84F8-4BB4-ADC2-413059F0D9F7}" srcOrd="0" destOrd="0" presId="urn:microsoft.com/office/officeart/2005/8/layout/process1"/>
    <dgm:cxn modelId="{BE1EB75F-3968-497C-B103-ABC569C154FA}" type="presOf" srcId="{9230C462-370B-4220-B793-2C241A10A269}" destId="{B13C7B24-4ADB-4902-A7C7-4392EF0C778B}" srcOrd="0" destOrd="0" presId="urn:microsoft.com/office/officeart/2005/8/layout/process1"/>
    <dgm:cxn modelId="{95D2E95F-9260-41D0-99D1-A5A94E4F12AF}" type="presOf" srcId="{87C5EB75-9935-49ED-91AC-04F7750F4294}" destId="{13A9F828-FCD4-469D-8998-772989A89506}" srcOrd="1" destOrd="0" presId="urn:microsoft.com/office/officeart/2005/8/layout/process1"/>
    <dgm:cxn modelId="{BFE24943-E55E-41A6-81C1-096DAB2EECE9}" srcId="{C51CD2B3-2193-4ACF-9280-D22D0C49BD82}" destId="{2653DEF8-F09E-4772-94C8-D4448AF554A8}" srcOrd="1" destOrd="0" parTransId="{7B8EBECD-44DB-479F-9E03-2003F1C94215}" sibTransId="{87C5EB75-9935-49ED-91AC-04F7750F4294}"/>
    <dgm:cxn modelId="{0DB5014B-C7FA-45B4-88CA-82AF1EB31944}" type="presOf" srcId="{E78046EF-5174-43A4-9180-7AEA51C0CAE4}" destId="{2AC659C5-31D8-4728-AE2C-2C1265AFD082}" srcOrd="0" destOrd="0" presId="urn:microsoft.com/office/officeart/2005/8/layout/process1"/>
    <dgm:cxn modelId="{D5442D51-81D1-4D41-A833-2EF3053A22A7}" type="presOf" srcId="{A8B20302-B666-48D9-94B0-E4CF1C93191A}" destId="{838C64A4-1322-4B82-B096-D4A48555F2AA}" srcOrd="0" destOrd="0" presId="urn:microsoft.com/office/officeart/2005/8/layout/process1"/>
    <dgm:cxn modelId="{2E6DEE58-1BCE-4039-975D-C93090E3D0E4}" type="presOf" srcId="{235882A4-72EE-418D-A487-C977CB5FB2DA}" destId="{368E0AE3-29D5-438A-A03A-B3BE9EA905EC}" srcOrd="1" destOrd="0" presId="urn:microsoft.com/office/officeart/2005/8/layout/process1"/>
    <dgm:cxn modelId="{D2CE8B5A-206C-4382-BCB8-6E1747F5C2EE}" srcId="{C51CD2B3-2193-4ACF-9280-D22D0C49BD82}" destId="{1D83F65D-401B-4110-BF71-B4B240EC5BA1}" srcOrd="0" destOrd="0" parTransId="{A9A24F7D-D45F-4007-B96D-374DBD1B1623}" sibTransId="{235882A4-72EE-418D-A487-C977CB5FB2DA}"/>
    <dgm:cxn modelId="{8413B699-8414-4C77-8005-24CEE6ADE739}" srcId="{C51CD2B3-2193-4ACF-9280-D22D0C49BD82}" destId="{D8234181-AFCA-49A9-8A51-A1294360CBA9}" srcOrd="2" destOrd="0" parTransId="{3D187301-05B8-423A-8919-1A9D9FA774CB}" sibTransId="{9628BF34-34E6-4D4A-97BD-3843940988D7}"/>
    <dgm:cxn modelId="{0182B4A3-FA31-4126-8B9A-4F60FCDEB538}" type="presOf" srcId="{1D83F65D-401B-4110-BF71-B4B240EC5BA1}" destId="{A7D46E6C-7CF9-4354-AA9F-9836B13BD66B}" srcOrd="0" destOrd="0" presId="urn:microsoft.com/office/officeart/2005/8/layout/process1"/>
    <dgm:cxn modelId="{9DDDEEA9-D08F-406D-9FFE-0ED01E4182AF}" type="presOf" srcId="{9230C462-370B-4220-B793-2C241A10A269}" destId="{DE644636-8656-4254-909E-5CC9202BE394}" srcOrd="1" destOrd="0" presId="urn:microsoft.com/office/officeart/2005/8/layout/process1"/>
    <dgm:cxn modelId="{AC9FC0AB-3835-45F4-A9CB-ED30C5BB4E2A}" type="presOf" srcId="{9628BF34-34E6-4D4A-97BD-3843940988D7}" destId="{944BB62C-9A7D-48C8-BA03-BA5C20AA5E7A}" srcOrd="0" destOrd="0" presId="urn:microsoft.com/office/officeart/2005/8/layout/process1"/>
    <dgm:cxn modelId="{D52BCCB3-7200-4309-B5F5-205F8EBF16C4}" type="presOf" srcId="{87C5EB75-9935-49ED-91AC-04F7750F4294}" destId="{69016918-ACEF-4C32-A9DA-110C6DAD4983}" srcOrd="0" destOrd="0" presId="urn:microsoft.com/office/officeart/2005/8/layout/process1"/>
    <dgm:cxn modelId="{57DE94B8-D5D3-449E-B3C7-A37507C98027}" type="presOf" srcId="{9628BF34-34E6-4D4A-97BD-3843940988D7}" destId="{D95B22F9-09CF-45D4-AAC6-468EE2B4D8D6}" srcOrd="1" destOrd="0" presId="urn:microsoft.com/office/officeart/2005/8/layout/process1"/>
    <dgm:cxn modelId="{479D3AC6-C743-4147-B8D0-D32623AB8E2E}" type="presOf" srcId="{7E234AE7-2D0E-47F5-8E4C-9849B28B85DA}" destId="{C96977BD-E470-46C7-B00E-B63F583FAD67}" srcOrd="0" destOrd="0" presId="urn:microsoft.com/office/officeart/2005/8/layout/process1"/>
    <dgm:cxn modelId="{BDAF63CB-5B90-4906-81C5-9C58DE6EE4BF}" type="presOf" srcId="{53A1B4C4-4D7F-425C-87AD-44757C78DED5}" destId="{30979E79-81EA-4345-8437-CC4822AB74E6}" srcOrd="0" destOrd="0" presId="urn:microsoft.com/office/officeart/2005/8/layout/process1"/>
    <dgm:cxn modelId="{B20C17CC-F098-4FE8-B7FC-9A3BD27624E7}" srcId="{C51CD2B3-2193-4ACF-9280-D22D0C49BD82}" destId="{7E234AE7-2D0E-47F5-8E4C-9849B28B85DA}" srcOrd="3" destOrd="0" parTransId="{44903CCB-F6F6-4ABA-A4EF-9DF2D87AD593}" sibTransId="{9230C462-370B-4220-B793-2C241A10A269}"/>
    <dgm:cxn modelId="{30CB48E8-718D-41D7-A3F5-8091EA8D1719}" type="presOf" srcId="{D8234181-AFCA-49A9-8A51-A1294360CBA9}" destId="{D3A9D293-E0A3-4884-B258-D6E2CC6EC418}" srcOrd="0" destOrd="0" presId="urn:microsoft.com/office/officeart/2005/8/layout/process1"/>
    <dgm:cxn modelId="{8584C1F4-1D61-485C-AD68-AF2B476A5A69}" type="presOf" srcId="{235882A4-72EE-418D-A487-C977CB5FB2DA}" destId="{FA947F45-DEC6-4E22-B844-F1416ECAB524}" srcOrd="0" destOrd="0" presId="urn:microsoft.com/office/officeart/2005/8/layout/process1"/>
    <dgm:cxn modelId="{5F498453-30E8-411F-AD7C-6F7EA3373833}" type="presParOf" srcId="{83684425-FC2B-4B0B-B10B-586B267BA82A}" destId="{A7D46E6C-7CF9-4354-AA9F-9836B13BD66B}" srcOrd="0" destOrd="0" presId="urn:microsoft.com/office/officeart/2005/8/layout/process1"/>
    <dgm:cxn modelId="{0A0556B8-8FBA-4475-8FC7-41CA0D103B9E}" type="presParOf" srcId="{83684425-FC2B-4B0B-B10B-586B267BA82A}" destId="{FA947F45-DEC6-4E22-B844-F1416ECAB524}" srcOrd="1" destOrd="0" presId="urn:microsoft.com/office/officeart/2005/8/layout/process1"/>
    <dgm:cxn modelId="{71AD23A3-8BFC-414E-95E7-6BCF5DF535D9}" type="presParOf" srcId="{FA947F45-DEC6-4E22-B844-F1416ECAB524}" destId="{368E0AE3-29D5-438A-A03A-B3BE9EA905EC}" srcOrd="0" destOrd="0" presId="urn:microsoft.com/office/officeart/2005/8/layout/process1"/>
    <dgm:cxn modelId="{2FE07054-7AEA-416D-A8B3-61EDA6E2026E}" type="presParOf" srcId="{83684425-FC2B-4B0B-B10B-586B267BA82A}" destId="{57E26029-84F8-4BB4-ADC2-413059F0D9F7}" srcOrd="2" destOrd="0" presId="urn:microsoft.com/office/officeart/2005/8/layout/process1"/>
    <dgm:cxn modelId="{74157CD0-1C31-48F6-83FA-7E1A8D1C8F3F}" type="presParOf" srcId="{83684425-FC2B-4B0B-B10B-586B267BA82A}" destId="{69016918-ACEF-4C32-A9DA-110C6DAD4983}" srcOrd="3" destOrd="0" presId="urn:microsoft.com/office/officeart/2005/8/layout/process1"/>
    <dgm:cxn modelId="{D9058220-1B79-46E9-8EC8-16BA9C9B9BE1}" type="presParOf" srcId="{69016918-ACEF-4C32-A9DA-110C6DAD4983}" destId="{13A9F828-FCD4-469D-8998-772989A89506}" srcOrd="0" destOrd="0" presId="urn:microsoft.com/office/officeart/2005/8/layout/process1"/>
    <dgm:cxn modelId="{231ED5FA-E831-4030-A80C-1768C205016D}" type="presParOf" srcId="{83684425-FC2B-4B0B-B10B-586B267BA82A}" destId="{D3A9D293-E0A3-4884-B258-D6E2CC6EC418}" srcOrd="4" destOrd="0" presId="urn:microsoft.com/office/officeart/2005/8/layout/process1"/>
    <dgm:cxn modelId="{A5CA04F1-2B33-4A7D-97CE-3DE5028F74CE}" type="presParOf" srcId="{83684425-FC2B-4B0B-B10B-586B267BA82A}" destId="{944BB62C-9A7D-48C8-BA03-BA5C20AA5E7A}" srcOrd="5" destOrd="0" presId="urn:microsoft.com/office/officeart/2005/8/layout/process1"/>
    <dgm:cxn modelId="{2090BB1A-EFF3-4934-8028-85575FBE6590}" type="presParOf" srcId="{944BB62C-9A7D-48C8-BA03-BA5C20AA5E7A}" destId="{D95B22F9-09CF-45D4-AAC6-468EE2B4D8D6}" srcOrd="0" destOrd="0" presId="urn:microsoft.com/office/officeart/2005/8/layout/process1"/>
    <dgm:cxn modelId="{A97E6B60-395E-43FB-B948-6AD6F43B843F}" type="presParOf" srcId="{83684425-FC2B-4B0B-B10B-586B267BA82A}" destId="{C96977BD-E470-46C7-B00E-B63F583FAD67}" srcOrd="6" destOrd="0" presId="urn:microsoft.com/office/officeart/2005/8/layout/process1"/>
    <dgm:cxn modelId="{3494354F-8DE2-487E-84AC-58584291FCAD}" type="presParOf" srcId="{83684425-FC2B-4B0B-B10B-586B267BA82A}" destId="{B13C7B24-4ADB-4902-A7C7-4392EF0C778B}" srcOrd="7" destOrd="0" presId="urn:microsoft.com/office/officeart/2005/8/layout/process1"/>
    <dgm:cxn modelId="{0C100465-962B-4F6E-941D-83A58DF21E10}" type="presParOf" srcId="{B13C7B24-4ADB-4902-A7C7-4392EF0C778B}" destId="{DE644636-8656-4254-909E-5CC9202BE394}" srcOrd="0" destOrd="0" presId="urn:microsoft.com/office/officeart/2005/8/layout/process1"/>
    <dgm:cxn modelId="{5DED9268-CE8E-42C3-B80B-0699E1D50E68}" type="presParOf" srcId="{83684425-FC2B-4B0B-B10B-586B267BA82A}" destId="{2AC659C5-31D8-4728-AE2C-2C1265AFD082}" srcOrd="8" destOrd="0" presId="urn:microsoft.com/office/officeart/2005/8/layout/process1"/>
    <dgm:cxn modelId="{C45C5517-B1D9-4822-90CE-68C0430C22C6}" type="presParOf" srcId="{83684425-FC2B-4B0B-B10B-586B267BA82A}" destId="{30979E79-81EA-4345-8437-CC4822AB74E6}" srcOrd="9" destOrd="0" presId="urn:microsoft.com/office/officeart/2005/8/layout/process1"/>
    <dgm:cxn modelId="{D1E347B7-96B6-44F4-BE88-9D4D835608B4}" type="presParOf" srcId="{30979E79-81EA-4345-8437-CC4822AB74E6}" destId="{F0598029-F827-4578-B22C-960E07A9D71C}" srcOrd="0" destOrd="0" presId="urn:microsoft.com/office/officeart/2005/8/layout/process1"/>
    <dgm:cxn modelId="{9432E8F6-BB10-4229-B36B-61A7826A7727}" type="presParOf" srcId="{83684425-FC2B-4B0B-B10B-586B267BA82A}" destId="{838C64A4-1322-4B82-B096-D4A48555F2A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98B51-E083-4AD8-AF1E-9BDC52CFEB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9E3B9E6-ACBC-4779-BAB9-429C8DBC27F5}">
      <dgm:prSet phldrT="[Текст]" custT="1"/>
      <dgm:spPr/>
      <dgm:t>
        <a:bodyPr/>
        <a:lstStyle/>
        <a:p>
          <a:r>
            <a:rPr lang="ru-RU" sz="1100" b="1" dirty="0"/>
            <a:t>1. Сбор первичных данных</a:t>
          </a:r>
        </a:p>
      </dgm:t>
    </dgm:pt>
    <dgm:pt modelId="{9A1A55F3-A155-4A71-8599-4001B5C20DFE}" type="parTrans" cxnId="{07BDAA11-EFC2-4BE8-84E0-DD79BDB7D738}">
      <dgm:prSet/>
      <dgm:spPr/>
      <dgm:t>
        <a:bodyPr/>
        <a:lstStyle/>
        <a:p>
          <a:endParaRPr lang="ru-RU" sz="1100"/>
        </a:p>
      </dgm:t>
    </dgm:pt>
    <dgm:pt modelId="{F05E468C-7AC8-43B7-827A-480358CCB6B8}" type="sibTrans" cxnId="{07BDAA11-EFC2-4BE8-84E0-DD79BDB7D738}">
      <dgm:prSet/>
      <dgm:spPr/>
      <dgm:t>
        <a:bodyPr/>
        <a:lstStyle/>
        <a:p>
          <a:endParaRPr lang="ru-RU" sz="1100"/>
        </a:p>
      </dgm:t>
    </dgm:pt>
    <dgm:pt modelId="{42B599E4-8A42-4C20-8912-F013AB10FB6E}">
      <dgm:prSet phldrT="[Текст]" custT="1"/>
      <dgm:spPr>
        <a:solidFill>
          <a:srgbClr val="B2D2D8"/>
        </a:solidFill>
      </dgm:spPr>
      <dgm:t>
        <a:bodyPr/>
        <a:lstStyle/>
        <a:p>
          <a:r>
            <a:rPr lang="ru-RU" sz="1100" dirty="0">
              <a:solidFill>
                <a:srgbClr val="008080"/>
              </a:solidFill>
            </a:rPr>
            <a:t>2. Сбор данных для подтверждения гипотез</a:t>
          </a:r>
        </a:p>
      </dgm:t>
    </dgm:pt>
    <dgm:pt modelId="{03FAEBA0-1072-40EB-86BE-869E530344BA}" type="parTrans" cxnId="{66F11F88-EE13-4D71-B19C-426B8BD429F4}">
      <dgm:prSet/>
      <dgm:spPr/>
      <dgm:t>
        <a:bodyPr/>
        <a:lstStyle/>
        <a:p>
          <a:endParaRPr lang="ru-RU" sz="1100"/>
        </a:p>
      </dgm:t>
    </dgm:pt>
    <dgm:pt modelId="{DB8D6324-C085-415C-B950-CA3FEF242063}" type="sibTrans" cxnId="{66F11F88-EE13-4D71-B19C-426B8BD429F4}">
      <dgm:prSet/>
      <dgm:spPr/>
      <dgm:t>
        <a:bodyPr/>
        <a:lstStyle/>
        <a:p>
          <a:endParaRPr lang="ru-RU" sz="1100"/>
        </a:p>
      </dgm:t>
    </dgm:pt>
    <dgm:pt modelId="{D6B7EB41-3BA8-4581-9C55-24243CE290F3}">
      <dgm:prSet phldrT="[Текст]" custT="1"/>
      <dgm:spPr>
        <a:solidFill>
          <a:srgbClr val="B2D2D8"/>
        </a:solidFill>
      </dgm:spPr>
      <dgm:t>
        <a:bodyPr/>
        <a:lstStyle/>
        <a:p>
          <a:r>
            <a:rPr lang="ru-RU" sz="1100" dirty="0">
              <a:solidFill>
                <a:srgbClr val="008080"/>
              </a:solidFill>
            </a:rPr>
            <a:t>3. Сбор данных для подтверждения реализации мероприятий</a:t>
          </a:r>
        </a:p>
      </dgm:t>
    </dgm:pt>
    <dgm:pt modelId="{39F1B9E4-D43B-4140-A66E-21DFCE3BE71C}" type="parTrans" cxnId="{BA57557C-DDF6-4B21-99EA-9BAE5A128188}">
      <dgm:prSet/>
      <dgm:spPr/>
      <dgm:t>
        <a:bodyPr/>
        <a:lstStyle/>
        <a:p>
          <a:endParaRPr lang="ru-RU" sz="1100"/>
        </a:p>
      </dgm:t>
    </dgm:pt>
    <dgm:pt modelId="{05E4E94F-D0A5-4743-8B08-49EC3FDAE6FC}" type="sibTrans" cxnId="{BA57557C-DDF6-4B21-99EA-9BAE5A128188}">
      <dgm:prSet/>
      <dgm:spPr/>
      <dgm:t>
        <a:bodyPr/>
        <a:lstStyle/>
        <a:p>
          <a:endParaRPr lang="ru-RU" sz="1100"/>
        </a:p>
      </dgm:t>
    </dgm:pt>
    <dgm:pt modelId="{995C3E96-8B11-444A-A19B-0109812591DA}" type="pres">
      <dgm:prSet presAssocID="{04B98B51-E083-4AD8-AF1E-9BDC52CFEB23}" presName="Name0" presStyleCnt="0">
        <dgm:presLayoutVars>
          <dgm:dir/>
          <dgm:animLvl val="lvl"/>
          <dgm:resizeHandles val="exact"/>
        </dgm:presLayoutVars>
      </dgm:prSet>
      <dgm:spPr/>
    </dgm:pt>
    <dgm:pt modelId="{5BE667A3-5C9B-4200-98FD-0E90A87A36A8}" type="pres">
      <dgm:prSet presAssocID="{29E3B9E6-ACBC-4779-BAB9-429C8DBC27F5}" presName="parTxOnly" presStyleLbl="node1" presStyleIdx="0" presStyleCnt="3" custScaleY="116389">
        <dgm:presLayoutVars>
          <dgm:chMax val="0"/>
          <dgm:chPref val="0"/>
          <dgm:bulletEnabled val="1"/>
        </dgm:presLayoutVars>
      </dgm:prSet>
      <dgm:spPr/>
    </dgm:pt>
    <dgm:pt modelId="{FC1EED25-7D28-4022-A269-59F4F64173C1}" type="pres">
      <dgm:prSet presAssocID="{F05E468C-7AC8-43B7-827A-480358CCB6B8}" presName="parTxOnlySpace" presStyleCnt="0"/>
      <dgm:spPr/>
    </dgm:pt>
    <dgm:pt modelId="{FD406050-5A08-460E-8A4A-8F26D72D8983}" type="pres">
      <dgm:prSet presAssocID="{42B599E4-8A42-4C20-8912-F013AB10FB6E}" presName="parTxOnly" presStyleLbl="node1" presStyleIdx="1" presStyleCnt="3" custScaleY="116389">
        <dgm:presLayoutVars>
          <dgm:chMax val="0"/>
          <dgm:chPref val="0"/>
          <dgm:bulletEnabled val="1"/>
        </dgm:presLayoutVars>
      </dgm:prSet>
      <dgm:spPr/>
    </dgm:pt>
    <dgm:pt modelId="{B3549C0E-F3DB-46A7-AB41-DA5CC647B883}" type="pres">
      <dgm:prSet presAssocID="{DB8D6324-C085-415C-B950-CA3FEF242063}" presName="parTxOnlySpace" presStyleCnt="0"/>
      <dgm:spPr/>
    </dgm:pt>
    <dgm:pt modelId="{40F15F7A-18F6-4835-BB8D-4E15C9D12D9A}" type="pres">
      <dgm:prSet presAssocID="{D6B7EB41-3BA8-4581-9C55-24243CE290F3}" presName="parTxOnly" presStyleLbl="node1" presStyleIdx="2" presStyleCnt="3" custScaleX="117465" custScaleY="116389">
        <dgm:presLayoutVars>
          <dgm:chMax val="0"/>
          <dgm:chPref val="0"/>
          <dgm:bulletEnabled val="1"/>
        </dgm:presLayoutVars>
      </dgm:prSet>
      <dgm:spPr/>
    </dgm:pt>
  </dgm:ptLst>
  <dgm:cxnLst>
    <dgm:cxn modelId="{07BDAA11-EFC2-4BE8-84E0-DD79BDB7D738}" srcId="{04B98B51-E083-4AD8-AF1E-9BDC52CFEB23}" destId="{29E3B9E6-ACBC-4779-BAB9-429C8DBC27F5}" srcOrd="0" destOrd="0" parTransId="{9A1A55F3-A155-4A71-8599-4001B5C20DFE}" sibTransId="{F05E468C-7AC8-43B7-827A-480358CCB6B8}"/>
    <dgm:cxn modelId="{AB19E039-560B-4383-81D2-6F3313F9A5F5}" type="presOf" srcId="{29E3B9E6-ACBC-4779-BAB9-429C8DBC27F5}" destId="{5BE667A3-5C9B-4200-98FD-0E90A87A36A8}" srcOrd="0" destOrd="0" presId="urn:microsoft.com/office/officeart/2005/8/layout/chevron1"/>
    <dgm:cxn modelId="{BA57557C-DDF6-4B21-99EA-9BAE5A128188}" srcId="{04B98B51-E083-4AD8-AF1E-9BDC52CFEB23}" destId="{D6B7EB41-3BA8-4581-9C55-24243CE290F3}" srcOrd="2" destOrd="0" parTransId="{39F1B9E4-D43B-4140-A66E-21DFCE3BE71C}" sibTransId="{05E4E94F-D0A5-4743-8B08-49EC3FDAE6FC}"/>
    <dgm:cxn modelId="{66F11F88-EE13-4D71-B19C-426B8BD429F4}" srcId="{04B98B51-E083-4AD8-AF1E-9BDC52CFEB23}" destId="{42B599E4-8A42-4C20-8912-F013AB10FB6E}" srcOrd="1" destOrd="0" parTransId="{03FAEBA0-1072-40EB-86BE-869E530344BA}" sibTransId="{DB8D6324-C085-415C-B950-CA3FEF242063}"/>
    <dgm:cxn modelId="{3485FEA2-617E-4E11-8705-9413FFDC07BA}" type="presOf" srcId="{04B98B51-E083-4AD8-AF1E-9BDC52CFEB23}" destId="{995C3E96-8B11-444A-A19B-0109812591DA}" srcOrd="0" destOrd="0" presId="urn:microsoft.com/office/officeart/2005/8/layout/chevron1"/>
    <dgm:cxn modelId="{673032A3-11DD-4A71-A092-CA4411A0C428}" type="presOf" srcId="{D6B7EB41-3BA8-4581-9C55-24243CE290F3}" destId="{40F15F7A-18F6-4835-BB8D-4E15C9D12D9A}" srcOrd="0" destOrd="0" presId="urn:microsoft.com/office/officeart/2005/8/layout/chevron1"/>
    <dgm:cxn modelId="{CE3F69C9-2408-474E-8A0B-2038C5B775C1}" type="presOf" srcId="{42B599E4-8A42-4C20-8912-F013AB10FB6E}" destId="{FD406050-5A08-460E-8A4A-8F26D72D8983}" srcOrd="0" destOrd="0" presId="urn:microsoft.com/office/officeart/2005/8/layout/chevron1"/>
    <dgm:cxn modelId="{65160FDF-C528-4C13-98CD-F0744CEC52B5}" type="presParOf" srcId="{995C3E96-8B11-444A-A19B-0109812591DA}" destId="{5BE667A3-5C9B-4200-98FD-0E90A87A36A8}" srcOrd="0" destOrd="0" presId="urn:microsoft.com/office/officeart/2005/8/layout/chevron1"/>
    <dgm:cxn modelId="{2BAA1006-7ED7-4838-983E-BFE16B484196}" type="presParOf" srcId="{995C3E96-8B11-444A-A19B-0109812591DA}" destId="{FC1EED25-7D28-4022-A269-59F4F64173C1}" srcOrd="1" destOrd="0" presId="urn:microsoft.com/office/officeart/2005/8/layout/chevron1"/>
    <dgm:cxn modelId="{490F2E86-58CE-4A5F-92E0-81BC0A3048D4}" type="presParOf" srcId="{995C3E96-8B11-444A-A19B-0109812591DA}" destId="{FD406050-5A08-460E-8A4A-8F26D72D8983}" srcOrd="2" destOrd="0" presId="urn:microsoft.com/office/officeart/2005/8/layout/chevron1"/>
    <dgm:cxn modelId="{1E6B8E09-F8A2-43D3-9BD4-8A78964AB5C9}" type="presParOf" srcId="{995C3E96-8B11-444A-A19B-0109812591DA}" destId="{B3549C0E-F3DB-46A7-AB41-DA5CC647B883}" srcOrd="3" destOrd="0" presId="urn:microsoft.com/office/officeart/2005/8/layout/chevron1"/>
    <dgm:cxn modelId="{8E83CC98-C939-4237-8A5D-9026368DBC23}" type="presParOf" srcId="{995C3E96-8B11-444A-A19B-0109812591DA}" destId="{40F15F7A-18F6-4835-BB8D-4E15C9D12D9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B98B51-E083-4AD8-AF1E-9BDC52CFEB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9E3B9E6-ACBC-4779-BAB9-429C8DBC27F5}">
      <dgm:prSet phldrT="[Текст]" custT="1"/>
      <dgm:spPr>
        <a:solidFill>
          <a:srgbClr val="B2D2D8"/>
        </a:solidFill>
      </dgm:spPr>
      <dgm:t>
        <a:bodyPr/>
        <a:lstStyle/>
        <a:p>
          <a:r>
            <a:rPr lang="ru-RU" sz="1100" b="0" dirty="0">
              <a:solidFill>
                <a:srgbClr val="008080"/>
              </a:solidFill>
            </a:rPr>
            <a:t>1. Сбор первичных данных</a:t>
          </a:r>
        </a:p>
      </dgm:t>
    </dgm:pt>
    <dgm:pt modelId="{9A1A55F3-A155-4A71-8599-4001B5C20DFE}" type="parTrans" cxnId="{07BDAA11-EFC2-4BE8-84E0-DD79BDB7D738}">
      <dgm:prSet/>
      <dgm:spPr/>
      <dgm:t>
        <a:bodyPr/>
        <a:lstStyle/>
        <a:p>
          <a:endParaRPr lang="ru-RU" sz="1100"/>
        </a:p>
      </dgm:t>
    </dgm:pt>
    <dgm:pt modelId="{F05E468C-7AC8-43B7-827A-480358CCB6B8}" type="sibTrans" cxnId="{07BDAA11-EFC2-4BE8-84E0-DD79BDB7D738}">
      <dgm:prSet/>
      <dgm:spPr/>
      <dgm:t>
        <a:bodyPr/>
        <a:lstStyle/>
        <a:p>
          <a:endParaRPr lang="ru-RU" sz="1100"/>
        </a:p>
      </dgm:t>
    </dgm:pt>
    <dgm:pt modelId="{42B599E4-8A42-4C20-8912-F013AB10FB6E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bg1"/>
              </a:solidFill>
            </a:rPr>
            <a:t>2. Сбор данных для подтверждения гипотез</a:t>
          </a:r>
        </a:p>
      </dgm:t>
    </dgm:pt>
    <dgm:pt modelId="{03FAEBA0-1072-40EB-86BE-869E530344BA}" type="parTrans" cxnId="{66F11F88-EE13-4D71-B19C-426B8BD429F4}">
      <dgm:prSet/>
      <dgm:spPr/>
      <dgm:t>
        <a:bodyPr/>
        <a:lstStyle/>
        <a:p>
          <a:endParaRPr lang="ru-RU" sz="1100"/>
        </a:p>
      </dgm:t>
    </dgm:pt>
    <dgm:pt modelId="{DB8D6324-C085-415C-B950-CA3FEF242063}" type="sibTrans" cxnId="{66F11F88-EE13-4D71-B19C-426B8BD429F4}">
      <dgm:prSet/>
      <dgm:spPr/>
      <dgm:t>
        <a:bodyPr/>
        <a:lstStyle/>
        <a:p>
          <a:endParaRPr lang="ru-RU" sz="1100"/>
        </a:p>
      </dgm:t>
    </dgm:pt>
    <dgm:pt modelId="{D6B7EB41-3BA8-4581-9C55-24243CE290F3}">
      <dgm:prSet phldrT="[Текст]" custT="1"/>
      <dgm:spPr>
        <a:solidFill>
          <a:srgbClr val="B2D2D8"/>
        </a:solidFill>
      </dgm:spPr>
      <dgm:t>
        <a:bodyPr/>
        <a:lstStyle/>
        <a:p>
          <a:r>
            <a:rPr lang="ru-RU" sz="1100" dirty="0">
              <a:solidFill>
                <a:srgbClr val="008080"/>
              </a:solidFill>
            </a:rPr>
            <a:t>3. Сбор данных для подтверждения реализации мероприятий</a:t>
          </a:r>
        </a:p>
      </dgm:t>
    </dgm:pt>
    <dgm:pt modelId="{39F1B9E4-D43B-4140-A66E-21DFCE3BE71C}" type="parTrans" cxnId="{BA57557C-DDF6-4B21-99EA-9BAE5A128188}">
      <dgm:prSet/>
      <dgm:spPr/>
      <dgm:t>
        <a:bodyPr/>
        <a:lstStyle/>
        <a:p>
          <a:endParaRPr lang="ru-RU" sz="1100"/>
        </a:p>
      </dgm:t>
    </dgm:pt>
    <dgm:pt modelId="{05E4E94F-D0A5-4743-8B08-49EC3FDAE6FC}" type="sibTrans" cxnId="{BA57557C-DDF6-4B21-99EA-9BAE5A128188}">
      <dgm:prSet/>
      <dgm:spPr/>
      <dgm:t>
        <a:bodyPr/>
        <a:lstStyle/>
        <a:p>
          <a:endParaRPr lang="ru-RU" sz="1100"/>
        </a:p>
      </dgm:t>
    </dgm:pt>
    <dgm:pt modelId="{995C3E96-8B11-444A-A19B-0109812591DA}" type="pres">
      <dgm:prSet presAssocID="{04B98B51-E083-4AD8-AF1E-9BDC52CFEB23}" presName="Name0" presStyleCnt="0">
        <dgm:presLayoutVars>
          <dgm:dir/>
          <dgm:animLvl val="lvl"/>
          <dgm:resizeHandles val="exact"/>
        </dgm:presLayoutVars>
      </dgm:prSet>
      <dgm:spPr/>
    </dgm:pt>
    <dgm:pt modelId="{5BE667A3-5C9B-4200-98FD-0E90A87A36A8}" type="pres">
      <dgm:prSet presAssocID="{29E3B9E6-ACBC-4779-BAB9-429C8DBC27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C1EED25-7D28-4022-A269-59F4F64173C1}" type="pres">
      <dgm:prSet presAssocID="{F05E468C-7AC8-43B7-827A-480358CCB6B8}" presName="parTxOnlySpace" presStyleCnt="0"/>
      <dgm:spPr/>
    </dgm:pt>
    <dgm:pt modelId="{FD406050-5A08-460E-8A4A-8F26D72D8983}" type="pres">
      <dgm:prSet presAssocID="{42B599E4-8A42-4C20-8912-F013AB10FB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3549C0E-F3DB-46A7-AB41-DA5CC647B883}" type="pres">
      <dgm:prSet presAssocID="{DB8D6324-C085-415C-B950-CA3FEF242063}" presName="parTxOnlySpace" presStyleCnt="0"/>
      <dgm:spPr/>
    </dgm:pt>
    <dgm:pt modelId="{40F15F7A-18F6-4835-BB8D-4E15C9D12D9A}" type="pres">
      <dgm:prSet presAssocID="{D6B7EB41-3BA8-4581-9C55-24243CE290F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7BDAA11-EFC2-4BE8-84E0-DD79BDB7D738}" srcId="{04B98B51-E083-4AD8-AF1E-9BDC52CFEB23}" destId="{29E3B9E6-ACBC-4779-BAB9-429C8DBC27F5}" srcOrd="0" destOrd="0" parTransId="{9A1A55F3-A155-4A71-8599-4001B5C20DFE}" sibTransId="{F05E468C-7AC8-43B7-827A-480358CCB6B8}"/>
    <dgm:cxn modelId="{AB19E039-560B-4383-81D2-6F3313F9A5F5}" type="presOf" srcId="{29E3B9E6-ACBC-4779-BAB9-429C8DBC27F5}" destId="{5BE667A3-5C9B-4200-98FD-0E90A87A36A8}" srcOrd="0" destOrd="0" presId="urn:microsoft.com/office/officeart/2005/8/layout/chevron1"/>
    <dgm:cxn modelId="{BA57557C-DDF6-4B21-99EA-9BAE5A128188}" srcId="{04B98B51-E083-4AD8-AF1E-9BDC52CFEB23}" destId="{D6B7EB41-3BA8-4581-9C55-24243CE290F3}" srcOrd="2" destOrd="0" parTransId="{39F1B9E4-D43B-4140-A66E-21DFCE3BE71C}" sibTransId="{05E4E94F-D0A5-4743-8B08-49EC3FDAE6FC}"/>
    <dgm:cxn modelId="{66F11F88-EE13-4D71-B19C-426B8BD429F4}" srcId="{04B98B51-E083-4AD8-AF1E-9BDC52CFEB23}" destId="{42B599E4-8A42-4C20-8912-F013AB10FB6E}" srcOrd="1" destOrd="0" parTransId="{03FAEBA0-1072-40EB-86BE-869E530344BA}" sibTransId="{DB8D6324-C085-415C-B950-CA3FEF242063}"/>
    <dgm:cxn modelId="{3485FEA2-617E-4E11-8705-9413FFDC07BA}" type="presOf" srcId="{04B98B51-E083-4AD8-AF1E-9BDC52CFEB23}" destId="{995C3E96-8B11-444A-A19B-0109812591DA}" srcOrd="0" destOrd="0" presId="urn:microsoft.com/office/officeart/2005/8/layout/chevron1"/>
    <dgm:cxn modelId="{673032A3-11DD-4A71-A092-CA4411A0C428}" type="presOf" srcId="{D6B7EB41-3BA8-4581-9C55-24243CE290F3}" destId="{40F15F7A-18F6-4835-BB8D-4E15C9D12D9A}" srcOrd="0" destOrd="0" presId="urn:microsoft.com/office/officeart/2005/8/layout/chevron1"/>
    <dgm:cxn modelId="{CE3F69C9-2408-474E-8A0B-2038C5B775C1}" type="presOf" srcId="{42B599E4-8A42-4C20-8912-F013AB10FB6E}" destId="{FD406050-5A08-460E-8A4A-8F26D72D8983}" srcOrd="0" destOrd="0" presId="urn:microsoft.com/office/officeart/2005/8/layout/chevron1"/>
    <dgm:cxn modelId="{65160FDF-C528-4C13-98CD-F0744CEC52B5}" type="presParOf" srcId="{995C3E96-8B11-444A-A19B-0109812591DA}" destId="{5BE667A3-5C9B-4200-98FD-0E90A87A36A8}" srcOrd="0" destOrd="0" presId="urn:microsoft.com/office/officeart/2005/8/layout/chevron1"/>
    <dgm:cxn modelId="{2BAA1006-7ED7-4838-983E-BFE16B484196}" type="presParOf" srcId="{995C3E96-8B11-444A-A19B-0109812591DA}" destId="{FC1EED25-7D28-4022-A269-59F4F64173C1}" srcOrd="1" destOrd="0" presId="urn:microsoft.com/office/officeart/2005/8/layout/chevron1"/>
    <dgm:cxn modelId="{490F2E86-58CE-4A5F-92E0-81BC0A3048D4}" type="presParOf" srcId="{995C3E96-8B11-444A-A19B-0109812591DA}" destId="{FD406050-5A08-460E-8A4A-8F26D72D8983}" srcOrd="2" destOrd="0" presId="urn:microsoft.com/office/officeart/2005/8/layout/chevron1"/>
    <dgm:cxn modelId="{1E6B8E09-F8A2-43D3-9BD4-8A78964AB5C9}" type="presParOf" srcId="{995C3E96-8B11-444A-A19B-0109812591DA}" destId="{B3549C0E-F3DB-46A7-AB41-DA5CC647B883}" srcOrd="3" destOrd="0" presId="urn:microsoft.com/office/officeart/2005/8/layout/chevron1"/>
    <dgm:cxn modelId="{8E83CC98-C939-4237-8A5D-9026368DBC23}" type="presParOf" srcId="{995C3E96-8B11-444A-A19B-0109812591DA}" destId="{40F15F7A-18F6-4835-BB8D-4E15C9D12D9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B98B51-E083-4AD8-AF1E-9BDC52CFEB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9E3B9E6-ACBC-4779-BAB9-429C8DBC27F5}">
      <dgm:prSet phldrT="[Текст]" custT="1"/>
      <dgm:spPr/>
      <dgm:t>
        <a:bodyPr/>
        <a:lstStyle/>
        <a:p>
          <a:r>
            <a:rPr lang="ru-RU" sz="1100" b="0" dirty="0">
              <a:solidFill>
                <a:srgbClr val="A6A6A6"/>
              </a:solidFill>
            </a:rPr>
            <a:t>1. Сбор первичных данных</a:t>
          </a:r>
        </a:p>
      </dgm:t>
    </dgm:pt>
    <dgm:pt modelId="{9A1A55F3-A155-4A71-8599-4001B5C20DFE}" type="parTrans" cxnId="{07BDAA11-EFC2-4BE8-84E0-DD79BDB7D738}">
      <dgm:prSet/>
      <dgm:spPr/>
      <dgm:t>
        <a:bodyPr/>
        <a:lstStyle/>
        <a:p>
          <a:endParaRPr lang="ru-RU" sz="1100"/>
        </a:p>
      </dgm:t>
    </dgm:pt>
    <dgm:pt modelId="{F05E468C-7AC8-43B7-827A-480358CCB6B8}" type="sibTrans" cxnId="{07BDAA11-EFC2-4BE8-84E0-DD79BDB7D738}">
      <dgm:prSet/>
      <dgm:spPr/>
      <dgm:t>
        <a:bodyPr/>
        <a:lstStyle/>
        <a:p>
          <a:endParaRPr lang="ru-RU" sz="1100"/>
        </a:p>
      </dgm:t>
    </dgm:pt>
    <dgm:pt modelId="{42B599E4-8A42-4C20-8912-F013AB10FB6E}">
      <dgm:prSet phldrT="[Текст]" custT="1"/>
      <dgm:spPr/>
      <dgm:t>
        <a:bodyPr/>
        <a:lstStyle/>
        <a:p>
          <a:r>
            <a:rPr lang="ru-RU" sz="1100" b="0" dirty="0">
              <a:solidFill>
                <a:srgbClr val="A6A6A6"/>
              </a:solidFill>
            </a:rPr>
            <a:t>2. Сбор данных для подтверждения гипотез</a:t>
          </a:r>
        </a:p>
      </dgm:t>
    </dgm:pt>
    <dgm:pt modelId="{03FAEBA0-1072-40EB-86BE-869E530344BA}" type="parTrans" cxnId="{66F11F88-EE13-4D71-B19C-426B8BD429F4}">
      <dgm:prSet/>
      <dgm:spPr/>
      <dgm:t>
        <a:bodyPr/>
        <a:lstStyle/>
        <a:p>
          <a:endParaRPr lang="ru-RU" sz="1100"/>
        </a:p>
      </dgm:t>
    </dgm:pt>
    <dgm:pt modelId="{DB8D6324-C085-415C-B950-CA3FEF242063}" type="sibTrans" cxnId="{66F11F88-EE13-4D71-B19C-426B8BD429F4}">
      <dgm:prSet/>
      <dgm:spPr/>
      <dgm:t>
        <a:bodyPr/>
        <a:lstStyle/>
        <a:p>
          <a:endParaRPr lang="ru-RU" sz="1100"/>
        </a:p>
      </dgm:t>
    </dgm:pt>
    <dgm:pt modelId="{D6B7EB41-3BA8-4581-9C55-24243CE290F3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bg1"/>
              </a:solidFill>
            </a:rPr>
            <a:t>3. Сбор данных для подтверждения реализации мероприятий</a:t>
          </a:r>
        </a:p>
      </dgm:t>
    </dgm:pt>
    <dgm:pt modelId="{39F1B9E4-D43B-4140-A66E-21DFCE3BE71C}" type="parTrans" cxnId="{BA57557C-DDF6-4B21-99EA-9BAE5A128188}">
      <dgm:prSet/>
      <dgm:spPr/>
      <dgm:t>
        <a:bodyPr/>
        <a:lstStyle/>
        <a:p>
          <a:endParaRPr lang="ru-RU" sz="1100"/>
        </a:p>
      </dgm:t>
    </dgm:pt>
    <dgm:pt modelId="{05E4E94F-D0A5-4743-8B08-49EC3FDAE6FC}" type="sibTrans" cxnId="{BA57557C-DDF6-4B21-99EA-9BAE5A128188}">
      <dgm:prSet/>
      <dgm:spPr/>
      <dgm:t>
        <a:bodyPr/>
        <a:lstStyle/>
        <a:p>
          <a:endParaRPr lang="ru-RU" sz="1100"/>
        </a:p>
      </dgm:t>
    </dgm:pt>
    <dgm:pt modelId="{995C3E96-8B11-444A-A19B-0109812591DA}" type="pres">
      <dgm:prSet presAssocID="{04B98B51-E083-4AD8-AF1E-9BDC52CFEB23}" presName="Name0" presStyleCnt="0">
        <dgm:presLayoutVars>
          <dgm:dir/>
          <dgm:animLvl val="lvl"/>
          <dgm:resizeHandles val="exact"/>
        </dgm:presLayoutVars>
      </dgm:prSet>
      <dgm:spPr/>
    </dgm:pt>
    <dgm:pt modelId="{5BE667A3-5C9B-4200-98FD-0E90A87A36A8}" type="pres">
      <dgm:prSet presAssocID="{29E3B9E6-ACBC-4779-BAB9-429C8DBC27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C1EED25-7D28-4022-A269-59F4F64173C1}" type="pres">
      <dgm:prSet presAssocID="{F05E468C-7AC8-43B7-827A-480358CCB6B8}" presName="parTxOnlySpace" presStyleCnt="0"/>
      <dgm:spPr/>
    </dgm:pt>
    <dgm:pt modelId="{FD406050-5A08-460E-8A4A-8F26D72D8983}" type="pres">
      <dgm:prSet presAssocID="{42B599E4-8A42-4C20-8912-F013AB10FB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3549C0E-F3DB-46A7-AB41-DA5CC647B883}" type="pres">
      <dgm:prSet presAssocID="{DB8D6324-C085-415C-B950-CA3FEF242063}" presName="parTxOnlySpace" presStyleCnt="0"/>
      <dgm:spPr/>
    </dgm:pt>
    <dgm:pt modelId="{40F15F7A-18F6-4835-BB8D-4E15C9D12D9A}" type="pres">
      <dgm:prSet presAssocID="{D6B7EB41-3BA8-4581-9C55-24243CE290F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7BDAA11-EFC2-4BE8-84E0-DD79BDB7D738}" srcId="{04B98B51-E083-4AD8-AF1E-9BDC52CFEB23}" destId="{29E3B9E6-ACBC-4779-BAB9-429C8DBC27F5}" srcOrd="0" destOrd="0" parTransId="{9A1A55F3-A155-4A71-8599-4001B5C20DFE}" sibTransId="{F05E468C-7AC8-43B7-827A-480358CCB6B8}"/>
    <dgm:cxn modelId="{AB19E039-560B-4383-81D2-6F3313F9A5F5}" type="presOf" srcId="{29E3B9E6-ACBC-4779-BAB9-429C8DBC27F5}" destId="{5BE667A3-5C9B-4200-98FD-0E90A87A36A8}" srcOrd="0" destOrd="0" presId="urn:microsoft.com/office/officeart/2005/8/layout/chevron1"/>
    <dgm:cxn modelId="{BA57557C-DDF6-4B21-99EA-9BAE5A128188}" srcId="{04B98B51-E083-4AD8-AF1E-9BDC52CFEB23}" destId="{D6B7EB41-3BA8-4581-9C55-24243CE290F3}" srcOrd="2" destOrd="0" parTransId="{39F1B9E4-D43B-4140-A66E-21DFCE3BE71C}" sibTransId="{05E4E94F-D0A5-4743-8B08-49EC3FDAE6FC}"/>
    <dgm:cxn modelId="{66F11F88-EE13-4D71-B19C-426B8BD429F4}" srcId="{04B98B51-E083-4AD8-AF1E-9BDC52CFEB23}" destId="{42B599E4-8A42-4C20-8912-F013AB10FB6E}" srcOrd="1" destOrd="0" parTransId="{03FAEBA0-1072-40EB-86BE-869E530344BA}" sibTransId="{DB8D6324-C085-415C-B950-CA3FEF242063}"/>
    <dgm:cxn modelId="{3485FEA2-617E-4E11-8705-9413FFDC07BA}" type="presOf" srcId="{04B98B51-E083-4AD8-AF1E-9BDC52CFEB23}" destId="{995C3E96-8B11-444A-A19B-0109812591DA}" srcOrd="0" destOrd="0" presId="urn:microsoft.com/office/officeart/2005/8/layout/chevron1"/>
    <dgm:cxn modelId="{673032A3-11DD-4A71-A092-CA4411A0C428}" type="presOf" srcId="{D6B7EB41-3BA8-4581-9C55-24243CE290F3}" destId="{40F15F7A-18F6-4835-BB8D-4E15C9D12D9A}" srcOrd="0" destOrd="0" presId="urn:microsoft.com/office/officeart/2005/8/layout/chevron1"/>
    <dgm:cxn modelId="{CE3F69C9-2408-474E-8A0B-2038C5B775C1}" type="presOf" srcId="{42B599E4-8A42-4C20-8912-F013AB10FB6E}" destId="{FD406050-5A08-460E-8A4A-8F26D72D8983}" srcOrd="0" destOrd="0" presId="urn:microsoft.com/office/officeart/2005/8/layout/chevron1"/>
    <dgm:cxn modelId="{65160FDF-C528-4C13-98CD-F0744CEC52B5}" type="presParOf" srcId="{995C3E96-8B11-444A-A19B-0109812591DA}" destId="{5BE667A3-5C9B-4200-98FD-0E90A87A36A8}" srcOrd="0" destOrd="0" presId="urn:microsoft.com/office/officeart/2005/8/layout/chevron1"/>
    <dgm:cxn modelId="{2BAA1006-7ED7-4838-983E-BFE16B484196}" type="presParOf" srcId="{995C3E96-8B11-444A-A19B-0109812591DA}" destId="{FC1EED25-7D28-4022-A269-59F4F64173C1}" srcOrd="1" destOrd="0" presId="urn:microsoft.com/office/officeart/2005/8/layout/chevron1"/>
    <dgm:cxn modelId="{490F2E86-58CE-4A5F-92E0-81BC0A3048D4}" type="presParOf" srcId="{995C3E96-8B11-444A-A19B-0109812591DA}" destId="{FD406050-5A08-460E-8A4A-8F26D72D8983}" srcOrd="2" destOrd="0" presId="urn:microsoft.com/office/officeart/2005/8/layout/chevron1"/>
    <dgm:cxn modelId="{1E6B8E09-F8A2-43D3-9BD4-8A78964AB5C9}" type="presParOf" srcId="{995C3E96-8B11-444A-A19B-0109812591DA}" destId="{B3549C0E-F3DB-46A7-AB41-DA5CC647B883}" srcOrd="3" destOrd="0" presId="urn:microsoft.com/office/officeart/2005/8/layout/chevron1"/>
    <dgm:cxn modelId="{8E83CC98-C939-4237-8A5D-9026368DBC23}" type="presParOf" srcId="{995C3E96-8B11-444A-A19B-0109812591DA}" destId="{40F15F7A-18F6-4835-BB8D-4E15C9D12D9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1CD2B3-2193-4ACF-9280-D22D0C49BD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D83F65D-401B-4110-BF71-B4B240EC5BA1}">
      <dgm:prSet phldrT="[Текст]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Ввод турбины в эксплуатацию 1995 г</a:t>
          </a:r>
          <a:endParaRPr lang="ru-RU" dirty="0">
            <a:solidFill>
              <a:schemeClr val="tx1"/>
            </a:solidFill>
          </a:endParaRPr>
        </a:p>
      </dgm:t>
    </dgm:pt>
    <dgm:pt modelId="{A9A24F7D-D45F-4007-B96D-374DBD1B1623}" type="parTrans" cxnId="{D2CE8B5A-206C-4382-BCB8-6E1747F5C2EE}">
      <dgm:prSet/>
      <dgm:spPr/>
      <dgm:t>
        <a:bodyPr/>
        <a:lstStyle/>
        <a:p>
          <a:endParaRPr lang="ru-RU"/>
        </a:p>
      </dgm:t>
    </dgm:pt>
    <dgm:pt modelId="{235882A4-72EE-418D-A487-C977CB5FB2DA}" type="sibTrans" cxnId="{D2CE8B5A-206C-4382-BCB8-6E1747F5C2EE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2653DEF8-F09E-4772-94C8-D4448AF554A8}">
      <dgm:prSet phldrT="[Текст]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Модернизация турбины 2015 г</a:t>
          </a:r>
          <a:endParaRPr lang="ru-RU" dirty="0">
            <a:solidFill>
              <a:schemeClr val="tx1"/>
            </a:solidFill>
          </a:endParaRPr>
        </a:p>
      </dgm:t>
    </dgm:pt>
    <dgm:pt modelId="{7B8EBECD-44DB-479F-9E03-2003F1C94215}" type="parTrans" cxnId="{BFE24943-E55E-41A6-81C1-096DAB2EECE9}">
      <dgm:prSet/>
      <dgm:spPr/>
      <dgm:t>
        <a:bodyPr/>
        <a:lstStyle/>
        <a:p>
          <a:endParaRPr lang="ru-RU"/>
        </a:p>
      </dgm:t>
    </dgm:pt>
    <dgm:pt modelId="{87C5EB75-9935-49ED-91AC-04F7750F4294}" type="sibTrans" cxnId="{BFE24943-E55E-41A6-81C1-096DAB2EECE9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D8234181-AFCA-49A9-8A51-A1294360CBA9}">
      <dgm:prSet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Проведение </a:t>
          </a:r>
          <a:r>
            <a:rPr lang="ru-RU" baseline="0" dirty="0" err="1">
              <a:solidFill>
                <a:schemeClr val="tx1"/>
              </a:solidFill>
            </a:rPr>
            <a:t>ЭПБ</a:t>
          </a:r>
          <a:r>
            <a:rPr lang="ru-RU" baseline="0" dirty="0">
              <a:solidFill>
                <a:schemeClr val="tx1"/>
              </a:solidFill>
            </a:rPr>
            <a:t> </a:t>
          </a:r>
          <a:r>
            <a:rPr lang="en-US" baseline="0" dirty="0">
              <a:solidFill>
                <a:schemeClr val="tx1"/>
              </a:solidFill>
            </a:rPr>
            <a:t>17.06.</a:t>
          </a:r>
          <a:r>
            <a:rPr lang="ru-RU" baseline="0" dirty="0">
              <a:solidFill>
                <a:schemeClr val="tx1"/>
              </a:solidFill>
            </a:rPr>
            <a:t>2017</a:t>
          </a:r>
          <a:endParaRPr lang="ru-RU" dirty="0">
            <a:solidFill>
              <a:schemeClr val="tx1"/>
            </a:solidFill>
          </a:endParaRPr>
        </a:p>
      </dgm:t>
    </dgm:pt>
    <dgm:pt modelId="{3D187301-05B8-423A-8919-1A9D9FA774CB}" type="parTrans" cxnId="{8413B699-8414-4C77-8005-24CEE6ADE739}">
      <dgm:prSet/>
      <dgm:spPr/>
      <dgm:t>
        <a:bodyPr/>
        <a:lstStyle/>
        <a:p>
          <a:endParaRPr lang="ru-RU"/>
        </a:p>
      </dgm:t>
    </dgm:pt>
    <dgm:pt modelId="{9628BF34-34E6-4D4A-97BD-3843940988D7}" type="sibTrans" cxnId="{8413B699-8414-4C77-8005-24CEE6ADE739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A8B20302-B666-48D9-94B0-E4CF1C93191A}">
      <dgm:prSet phldrT="[Текст]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Проведение ремонтных работ на грузоподъёмном оборудовании расположенном рядом с турбиной 1.02.2023</a:t>
          </a:r>
          <a:endParaRPr lang="ru-RU" dirty="0">
            <a:solidFill>
              <a:schemeClr val="tx1"/>
            </a:solidFill>
          </a:endParaRPr>
        </a:p>
      </dgm:t>
    </dgm:pt>
    <dgm:pt modelId="{E007F80E-51AD-4D74-B4E3-156038BF4439}" type="sibTrans" cxnId="{3835CF3A-229D-49CC-8707-6B72B66C72E5}">
      <dgm:prSet/>
      <dgm:spPr/>
      <dgm:t>
        <a:bodyPr/>
        <a:lstStyle/>
        <a:p>
          <a:endParaRPr lang="ru-RU"/>
        </a:p>
      </dgm:t>
    </dgm:pt>
    <dgm:pt modelId="{D51D0883-0031-4A35-854D-AA3D4C66C97A}" type="parTrans" cxnId="{3835CF3A-229D-49CC-8707-6B72B66C72E5}">
      <dgm:prSet/>
      <dgm:spPr/>
      <dgm:t>
        <a:bodyPr/>
        <a:lstStyle/>
        <a:p>
          <a:endParaRPr lang="ru-RU"/>
        </a:p>
      </dgm:t>
    </dgm:pt>
    <dgm:pt modelId="{E78046EF-5174-43A4-9180-7AEA51C0CAE4}">
      <dgm:prSet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Обслуживание турбины 30.01.2023</a:t>
          </a:r>
          <a:endParaRPr lang="ru-RU" dirty="0">
            <a:solidFill>
              <a:schemeClr val="tx1"/>
            </a:solidFill>
          </a:endParaRPr>
        </a:p>
      </dgm:t>
    </dgm:pt>
    <dgm:pt modelId="{53A1B4C4-4D7F-425C-87AD-44757C78DED5}" type="sibTrans" cxnId="{08298F28-AC48-4223-BA9E-7D70E1640846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ABE84686-E411-4F56-9C7E-818D84022961}" type="parTrans" cxnId="{08298F28-AC48-4223-BA9E-7D70E1640846}">
      <dgm:prSet/>
      <dgm:spPr/>
      <dgm:t>
        <a:bodyPr/>
        <a:lstStyle/>
        <a:p>
          <a:endParaRPr lang="ru-RU"/>
        </a:p>
      </dgm:t>
    </dgm:pt>
    <dgm:pt modelId="{7E234AE7-2D0E-47F5-8E4C-9849B28B85DA}">
      <dgm:prSet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Замена подшипника турбины 10.12.2022</a:t>
          </a:r>
          <a:endParaRPr lang="ru-RU" dirty="0">
            <a:solidFill>
              <a:schemeClr val="tx1"/>
            </a:solidFill>
          </a:endParaRPr>
        </a:p>
      </dgm:t>
    </dgm:pt>
    <dgm:pt modelId="{9230C462-370B-4220-B793-2C241A10A269}" type="sibTrans" cxnId="{B20C17CC-F098-4FE8-B7FC-9A3BD27624E7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44903CCB-F6F6-4ABA-A4EF-9DF2D87AD593}" type="parTrans" cxnId="{B20C17CC-F098-4FE8-B7FC-9A3BD27624E7}">
      <dgm:prSet/>
      <dgm:spPr/>
      <dgm:t>
        <a:bodyPr/>
        <a:lstStyle/>
        <a:p>
          <a:endParaRPr lang="ru-RU"/>
        </a:p>
      </dgm:t>
    </dgm:pt>
    <dgm:pt modelId="{83684425-FC2B-4B0B-B10B-586B267BA82A}" type="pres">
      <dgm:prSet presAssocID="{C51CD2B3-2193-4ACF-9280-D22D0C49BD82}" presName="Name0" presStyleCnt="0">
        <dgm:presLayoutVars>
          <dgm:dir/>
          <dgm:resizeHandles val="exact"/>
        </dgm:presLayoutVars>
      </dgm:prSet>
      <dgm:spPr/>
    </dgm:pt>
    <dgm:pt modelId="{A7D46E6C-7CF9-4354-AA9F-9836B13BD66B}" type="pres">
      <dgm:prSet presAssocID="{1D83F65D-401B-4110-BF71-B4B240EC5BA1}" presName="node" presStyleLbl="node1" presStyleIdx="0" presStyleCnt="6" custScaleX="78461">
        <dgm:presLayoutVars>
          <dgm:bulletEnabled val="1"/>
        </dgm:presLayoutVars>
      </dgm:prSet>
      <dgm:spPr>
        <a:prstGeom prst="rect">
          <a:avLst/>
        </a:prstGeom>
      </dgm:spPr>
    </dgm:pt>
    <dgm:pt modelId="{FA947F45-DEC6-4E22-B844-F1416ECAB524}" type="pres">
      <dgm:prSet presAssocID="{235882A4-72EE-418D-A487-C977CB5FB2DA}" presName="sibTrans" presStyleLbl="sibTrans2D1" presStyleIdx="0" presStyleCnt="5" custAng="5400000" custScaleX="134154" custScaleY="86010"/>
      <dgm:spPr>
        <a:prstGeom prst="triangle">
          <a:avLst/>
        </a:prstGeom>
      </dgm:spPr>
    </dgm:pt>
    <dgm:pt modelId="{368E0AE3-29D5-438A-A03A-B3BE9EA905EC}" type="pres">
      <dgm:prSet presAssocID="{235882A4-72EE-418D-A487-C977CB5FB2DA}" presName="connectorText" presStyleLbl="sibTrans2D1" presStyleIdx="0" presStyleCnt="5"/>
      <dgm:spPr/>
    </dgm:pt>
    <dgm:pt modelId="{57E26029-84F8-4BB4-ADC2-413059F0D9F7}" type="pres">
      <dgm:prSet presAssocID="{2653DEF8-F09E-4772-94C8-D4448AF554A8}" presName="node" presStyleLbl="node1" presStyleIdx="1" presStyleCnt="6" custScaleX="77762">
        <dgm:presLayoutVars>
          <dgm:bulletEnabled val="1"/>
        </dgm:presLayoutVars>
      </dgm:prSet>
      <dgm:spPr>
        <a:prstGeom prst="rect">
          <a:avLst/>
        </a:prstGeom>
      </dgm:spPr>
    </dgm:pt>
    <dgm:pt modelId="{69016918-ACEF-4C32-A9DA-110C6DAD4983}" type="pres">
      <dgm:prSet presAssocID="{87C5EB75-9935-49ED-91AC-04F7750F4294}" presName="sibTrans" presStyleLbl="sibTrans2D1" presStyleIdx="1" presStyleCnt="5" custAng="5400000" custScaleX="134154" custScaleY="86010"/>
      <dgm:spPr>
        <a:prstGeom prst="triangle">
          <a:avLst/>
        </a:prstGeom>
      </dgm:spPr>
    </dgm:pt>
    <dgm:pt modelId="{13A9F828-FCD4-469D-8998-772989A89506}" type="pres">
      <dgm:prSet presAssocID="{87C5EB75-9935-49ED-91AC-04F7750F4294}" presName="connectorText" presStyleLbl="sibTrans2D1" presStyleIdx="1" presStyleCnt="5"/>
      <dgm:spPr/>
    </dgm:pt>
    <dgm:pt modelId="{D3A9D293-E0A3-4884-B258-D6E2CC6EC418}" type="pres">
      <dgm:prSet presAssocID="{D8234181-AFCA-49A9-8A51-A1294360CBA9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944BB62C-9A7D-48C8-BA03-BA5C20AA5E7A}" type="pres">
      <dgm:prSet presAssocID="{9628BF34-34E6-4D4A-97BD-3843940988D7}" presName="sibTrans" presStyleLbl="sibTrans2D1" presStyleIdx="2" presStyleCnt="5" custAng="5400000" custScaleX="134154" custScaleY="86010"/>
      <dgm:spPr>
        <a:prstGeom prst="triangle">
          <a:avLst/>
        </a:prstGeom>
      </dgm:spPr>
    </dgm:pt>
    <dgm:pt modelId="{D95B22F9-09CF-45D4-AAC6-468EE2B4D8D6}" type="pres">
      <dgm:prSet presAssocID="{9628BF34-34E6-4D4A-97BD-3843940988D7}" presName="connectorText" presStyleLbl="sibTrans2D1" presStyleIdx="2" presStyleCnt="5"/>
      <dgm:spPr/>
    </dgm:pt>
    <dgm:pt modelId="{C96977BD-E470-46C7-B00E-B63F583FAD67}" type="pres">
      <dgm:prSet presAssocID="{7E234AE7-2D0E-47F5-8E4C-9849B28B85DA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B13C7B24-4ADB-4902-A7C7-4392EF0C778B}" type="pres">
      <dgm:prSet presAssocID="{9230C462-370B-4220-B793-2C241A10A269}" presName="sibTrans" presStyleLbl="sibTrans2D1" presStyleIdx="3" presStyleCnt="5" custAng="5400000" custScaleX="134154" custScaleY="86010"/>
      <dgm:spPr>
        <a:prstGeom prst="triangle">
          <a:avLst/>
        </a:prstGeom>
      </dgm:spPr>
    </dgm:pt>
    <dgm:pt modelId="{DE644636-8656-4254-909E-5CC9202BE394}" type="pres">
      <dgm:prSet presAssocID="{9230C462-370B-4220-B793-2C241A10A269}" presName="connectorText" presStyleLbl="sibTrans2D1" presStyleIdx="3" presStyleCnt="5"/>
      <dgm:spPr/>
    </dgm:pt>
    <dgm:pt modelId="{2AC659C5-31D8-4728-AE2C-2C1265AFD082}" type="pres">
      <dgm:prSet presAssocID="{E78046EF-5174-43A4-9180-7AEA51C0CAE4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0979E79-81EA-4345-8437-CC4822AB74E6}" type="pres">
      <dgm:prSet presAssocID="{53A1B4C4-4D7F-425C-87AD-44757C78DED5}" presName="sibTrans" presStyleLbl="sibTrans2D1" presStyleIdx="4" presStyleCnt="5" custAng="5400000" custScaleX="134154" custScaleY="86010"/>
      <dgm:spPr>
        <a:prstGeom prst="triangle">
          <a:avLst/>
        </a:prstGeom>
      </dgm:spPr>
    </dgm:pt>
    <dgm:pt modelId="{F0598029-F827-4578-B22C-960E07A9D71C}" type="pres">
      <dgm:prSet presAssocID="{53A1B4C4-4D7F-425C-87AD-44757C78DED5}" presName="connectorText" presStyleLbl="sibTrans2D1" presStyleIdx="4" presStyleCnt="5"/>
      <dgm:spPr/>
    </dgm:pt>
    <dgm:pt modelId="{838C64A4-1322-4B82-B096-D4A48555F2AA}" type="pres">
      <dgm:prSet presAssocID="{A8B20302-B666-48D9-94B0-E4CF1C93191A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0A55C0B-B8D8-4F3C-AB3A-4F58322DD626}" type="presOf" srcId="{C51CD2B3-2193-4ACF-9280-D22D0C49BD82}" destId="{83684425-FC2B-4B0B-B10B-586B267BA82A}" srcOrd="0" destOrd="0" presId="urn:microsoft.com/office/officeart/2005/8/layout/process1"/>
    <dgm:cxn modelId="{08298F28-AC48-4223-BA9E-7D70E1640846}" srcId="{C51CD2B3-2193-4ACF-9280-D22D0C49BD82}" destId="{E78046EF-5174-43A4-9180-7AEA51C0CAE4}" srcOrd="4" destOrd="0" parTransId="{ABE84686-E411-4F56-9C7E-818D84022961}" sibTransId="{53A1B4C4-4D7F-425C-87AD-44757C78DED5}"/>
    <dgm:cxn modelId="{2AD9872D-0BED-4EB6-A03B-8C2B112B5FBE}" type="presOf" srcId="{53A1B4C4-4D7F-425C-87AD-44757C78DED5}" destId="{F0598029-F827-4578-B22C-960E07A9D71C}" srcOrd="1" destOrd="0" presId="urn:microsoft.com/office/officeart/2005/8/layout/process1"/>
    <dgm:cxn modelId="{3835CF3A-229D-49CC-8707-6B72B66C72E5}" srcId="{C51CD2B3-2193-4ACF-9280-D22D0C49BD82}" destId="{A8B20302-B666-48D9-94B0-E4CF1C93191A}" srcOrd="5" destOrd="0" parTransId="{D51D0883-0031-4A35-854D-AA3D4C66C97A}" sibTransId="{E007F80E-51AD-4D74-B4E3-156038BF4439}"/>
    <dgm:cxn modelId="{A6EE783F-8F5D-44F6-8BD9-86A777ED5AEE}" type="presOf" srcId="{2653DEF8-F09E-4772-94C8-D4448AF554A8}" destId="{57E26029-84F8-4BB4-ADC2-413059F0D9F7}" srcOrd="0" destOrd="0" presId="urn:microsoft.com/office/officeart/2005/8/layout/process1"/>
    <dgm:cxn modelId="{BE1EB75F-3968-497C-B103-ABC569C154FA}" type="presOf" srcId="{9230C462-370B-4220-B793-2C241A10A269}" destId="{B13C7B24-4ADB-4902-A7C7-4392EF0C778B}" srcOrd="0" destOrd="0" presId="urn:microsoft.com/office/officeart/2005/8/layout/process1"/>
    <dgm:cxn modelId="{95D2E95F-9260-41D0-99D1-A5A94E4F12AF}" type="presOf" srcId="{87C5EB75-9935-49ED-91AC-04F7750F4294}" destId="{13A9F828-FCD4-469D-8998-772989A89506}" srcOrd="1" destOrd="0" presId="urn:microsoft.com/office/officeart/2005/8/layout/process1"/>
    <dgm:cxn modelId="{BFE24943-E55E-41A6-81C1-096DAB2EECE9}" srcId="{C51CD2B3-2193-4ACF-9280-D22D0C49BD82}" destId="{2653DEF8-F09E-4772-94C8-D4448AF554A8}" srcOrd="1" destOrd="0" parTransId="{7B8EBECD-44DB-479F-9E03-2003F1C94215}" sibTransId="{87C5EB75-9935-49ED-91AC-04F7750F4294}"/>
    <dgm:cxn modelId="{0DB5014B-C7FA-45B4-88CA-82AF1EB31944}" type="presOf" srcId="{E78046EF-5174-43A4-9180-7AEA51C0CAE4}" destId="{2AC659C5-31D8-4728-AE2C-2C1265AFD082}" srcOrd="0" destOrd="0" presId="urn:microsoft.com/office/officeart/2005/8/layout/process1"/>
    <dgm:cxn modelId="{D5442D51-81D1-4D41-A833-2EF3053A22A7}" type="presOf" srcId="{A8B20302-B666-48D9-94B0-E4CF1C93191A}" destId="{838C64A4-1322-4B82-B096-D4A48555F2AA}" srcOrd="0" destOrd="0" presId="urn:microsoft.com/office/officeart/2005/8/layout/process1"/>
    <dgm:cxn modelId="{2E6DEE58-1BCE-4039-975D-C93090E3D0E4}" type="presOf" srcId="{235882A4-72EE-418D-A487-C977CB5FB2DA}" destId="{368E0AE3-29D5-438A-A03A-B3BE9EA905EC}" srcOrd="1" destOrd="0" presId="urn:microsoft.com/office/officeart/2005/8/layout/process1"/>
    <dgm:cxn modelId="{D2CE8B5A-206C-4382-BCB8-6E1747F5C2EE}" srcId="{C51CD2B3-2193-4ACF-9280-D22D0C49BD82}" destId="{1D83F65D-401B-4110-BF71-B4B240EC5BA1}" srcOrd="0" destOrd="0" parTransId="{A9A24F7D-D45F-4007-B96D-374DBD1B1623}" sibTransId="{235882A4-72EE-418D-A487-C977CB5FB2DA}"/>
    <dgm:cxn modelId="{8413B699-8414-4C77-8005-24CEE6ADE739}" srcId="{C51CD2B3-2193-4ACF-9280-D22D0C49BD82}" destId="{D8234181-AFCA-49A9-8A51-A1294360CBA9}" srcOrd="2" destOrd="0" parTransId="{3D187301-05B8-423A-8919-1A9D9FA774CB}" sibTransId="{9628BF34-34E6-4D4A-97BD-3843940988D7}"/>
    <dgm:cxn modelId="{0182B4A3-FA31-4126-8B9A-4F60FCDEB538}" type="presOf" srcId="{1D83F65D-401B-4110-BF71-B4B240EC5BA1}" destId="{A7D46E6C-7CF9-4354-AA9F-9836B13BD66B}" srcOrd="0" destOrd="0" presId="urn:microsoft.com/office/officeart/2005/8/layout/process1"/>
    <dgm:cxn modelId="{9DDDEEA9-D08F-406D-9FFE-0ED01E4182AF}" type="presOf" srcId="{9230C462-370B-4220-B793-2C241A10A269}" destId="{DE644636-8656-4254-909E-5CC9202BE394}" srcOrd="1" destOrd="0" presId="urn:microsoft.com/office/officeart/2005/8/layout/process1"/>
    <dgm:cxn modelId="{AC9FC0AB-3835-45F4-A9CB-ED30C5BB4E2A}" type="presOf" srcId="{9628BF34-34E6-4D4A-97BD-3843940988D7}" destId="{944BB62C-9A7D-48C8-BA03-BA5C20AA5E7A}" srcOrd="0" destOrd="0" presId="urn:microsoft.com/office/officeart/2005/8/layout/process1"/>
    <dgm:cxn modelId="{D52BCCB3-7200-4309-B5F5-205F8EBF16C4}" type="presOf" srcId="{87C5EB75-9935-49ED-91AC-04F7750F4294}" destId="{69016918-ACEF-4C32-A9DA-110C6DAD4983}" srcOrd="0" destOrd="0" presId="urn:microsoft.com/office/officeart/2005/8/layout/process1"/>
    <dgm:cxn modelId="{57DE94B8-D5D3-449E-B3C7-A37507C98027}" type="presOf" srcId="{9628BF34-34E6-4D4A-97BD-3843940988D7}" destId="{D95B22F9-09CF-45D4-AAC6-468EE2B4D8D6}" srcOrd="1" destOrd="0" presId="urn:microsoft.com/office/officeart/2005/8/layout/process1"/>
    <dgm:cxn modelId="{479D3AC6-C743-4147-B8D0-D32623AB8E2E}" type="presOf" srcId="{7E234AE7-2D0E-47F5-8E4C-9849B28B85DA}" destId="{C96977BD-E470-46C7-B00E-B63F583FAD67}" srcOrd="0" destOrd="0" presId="urn:microsoft.com/office/officeart/2005/8/layout/process1"/>
    <dgm:cxn modelId="{BDAF63CB-5B90-4906-81C5-9C58DE6EE4BF}" type="presOf" srcId="{53A1B4C4-4D7F-425C-87AD-44757C78DED5}" destId="{30979E79-81EA-4345-8437-CC4822AB74E6}" srcOrd="0" destOrd="0" presId="urn:microsoft.com/office/officeart/2005/8/layout/process1"/>
    <dgm:cxn modelId="{B20C17CC-F098-4FE8-B7FC-9A3BD27624E7}" srcId="{C51CD2B3-2193-4ACF-9280-D22D0C49BD82}" destId="{7E234AE7-2D0E-47F5-8E4C-9849B28B85DA}" srcOrd="3" destOrd="0" parTransId="{44903CCB-F6F6-4ABA-A4EF-9DF2D87AD593}" sibTransId="{9230C462-370B-4220-B793-2C241A10A269}"/>
    <dgm:cxn modelId="{30CB48E8-718D-41D7-A3F5-8091EA8D1719}" type="presOf" srcId="{D8234181-AFCA-49A9-8A51-A1294360CBA9}" destId="{D3A9D293-E0A3-4884-B258-D6E2CC6EC418}" srcOrd="0" destOrd="0" presId="urn:microsoft.com/office/officeart/2005/8/layout/process1"/>
    <dgm:cxn modelId="{8584C1F4-1D61-485C-AD68-AF2B476A5A69}" type="presOf" srcId="{235882A4-72EE-418D-A487-C977CB5FB2DA}" destId="{FA947F45-DEC6-4E22-B844-F1416ECAB524}" srcOrd="0" destOrd="0" presId="urn:microsoft.com/office/officeart/2005/8/layout/process1"/>
    <dgm:cxn modelId="{5F498453-30E8-411F-AD7C-6F7EA3373833}" type="presParOf" srcId="{83684425-FC2B-4B0B-B10B-586B267BA82A}" destId="{A7D46E6C-7CF9-4354-AA9F-9836B13BD66B}" srcOrd="0" destOrd="0" presId="urn:microsoft.com/office/officeart/2005/8/layout/process1"/>
    <dgm:cxn modelId="{0A0556B8-8FBA-4475-8FC7-41CA0D103B9E}" type="presParOf" srcId="{83684425-FC2B-4B0B-B10B-586B267BA82A}" destId="{FA947F45-DEC6-4E22-B844-F1416ECAB524}" srcOrd="1" destOrd="0" presId="urn:microsoft.com/office/officeart/2005/8/layout/process1"/>
    <dgm:cxn modelId="{71AD23A3-8BFC-414E-95E7-6BCF5DF535D9}" type="presParOf" srcId="{FA947F45-DEC6-4E22-B844-F1416ECAB524}" destId="{368E0AE3-29D5-438A-A03A-B3BE9EA905EC}" srcOrd="0" destOrd="0" presId="urn:microsoft.com/office/officeart/2005/8/layout/process1"/>
    <dgm:cxn modelId="{2FE07054-7AEA-416D-A8B3-61EDA6E2026E}" type="presParOf" srcId="{83684425-FC2B-4B0B-B10B-586B267BA82A}" destId="{57E26029-84F8-4BB4-ADC2-413059F0D9F7}" srcOrd="2" destOrd="0" presId="urn:microsoft.com/office/officeart/2005/8/layout/process1"/>
    <dgm:cxn modelId="{74157CD0-1C31-48F6-83FA-7E1A8D1C8F3F}" type="presParOf" srcId="{83684425-FC2B-4B0B-B10B-586B267BA82A}" destId="{69016918-ACEF-4C32-A9DA-110C6DAD4983}" srcOrd="3" destOrd="0" presId="urn:microsoft.com/office/officeart/2005/8/layout/process1"/>
    <dgm:cxn modelId="{D9058220-1B79-46E9-8EC8-16BA9C9B9BE1}" type="presParOf" srcId="{69016918-ACEF-4C32-A9DA-110C6DAD4983}" destId="{13A9F828-FCD4-469D-8998-772989A89506}" srcOrd="0" destOrd="0" presId="urn:microsoft.com/office/officeart/2005/8/layout/process1"/>
    <dgm:cxn modelId="{231ED5FA-E831-4030-A80C-1768C205016D}" type="presParOf" srcId="{83684425-FC2B-4B0B-B10B-586B267BA82A}" destId="{D3A9D293-E0A3-4884-B258-D6E2CC6EC418}" srcOrd="4" destOrd="0" presId="urn:microsoft.com/office/officeart/2005/8/layout/process1"/>
    <dgm:cxn modelId="{A5CA04F1-2B33-4A7D-97CE-3DE5028F74CE}" type="presParOf" srcId="{83684425-FC2B-4B0B-B10B-586B267BA82A}" destId="{944BB62C-9A7D-48C8-BA03-BA5C20AA5E7A}" srcOrd="5" destOrd="0" presId="urn:microsoft.com/office/officeart/2005/8/layout/process1"/>
    <dgm:cxn modelId="{2090BB1A-EFF3-4934-8028-85575FBE6590}" type="presParOf" srcId="{944BB62C-9A7D-48C8-BA03-BA5C20AA5E7A}" destId="{D95B22F9-09CF-45D4-AAC6-468EE2B4D8D6}" srcOrd="0" destOrd="0" presId="urn:microsoft.com/office/officeart/2005/8/layout/process1"/>
    <dgm:cxn modelId="{A97E6B60-395E-43FB-B948-6AD6F43B843F}" type="presParOf" srcId="{83684425-FC2B-4B0B-B10B-586B267BA82A}" destId="{C96977BD-E470-46C7-B00E-B63F583FAD67}" srcOrd="6" destOrd="0" presId="urn:microsoft.com/office/officeart/2005/8/layout/process1"/>
    <dgm:cxn modelId="{3494354F-8DE2-487E-84AC-58584291FCAD}" type="presParOf" srcId="{83684425-FC2B-4B0B-B10B-586B267BA82A}" destId="{B13C7B24-4ADB-4902-A7C7-4392EF0C778B}" srcOrd="7" destOrd="0" presId="urn:microsoft.com/office/officeart/2005/8/layout/process1"/>
    <dgm:cxn modelId="{0C100465-962B-4F6E-941D-83A58DF21E10}" type="presParOf" srcId="{B13C7B24-4ADB-4902-A7C7-4392EF0C778B}" destId="{DE644636-8656-4254-909E-5CC9202BE394}" srcOrd="0" destOrd="0" presId="urn:microsoft.com/office/officeart/2005/8/layout/process1"/>
    <dgm:cxn modelId="{5DED9268-CE8E-42C3-B80B-0699E1D50E68}" type="presParOf" srcId="{83684425-FC2B-4B0B-B10B-586B267BA82A}" destId="{2AC659C5-31D8-4728-AE2C-2C1265AFD082}" srcOrd="8" destOrd="0" presId="urn:microsoft.com/office/officeart/2005/8/layout/process1"/>
    <dgm:cxn modelId="{C45C5517-B1D9-4822-90CE-68C0430C22C6}" type="presParOf" srcId="{83684425-FC2B-4B0B-B10B-586B267BA82A}" destId="{30979E79-81EA-4345-8437-CC4822AB74E6}" srcOrd="9" destOrd="0" presId="urn:microsoft.com/office/officeart/2005/8/layout/process1"/>
    <dgm:cxn modelId="{D1E347B7-96B6-44F4-BE88-9D4D835608B4}" type="presParOf" srcId="{30979E79-81EA-4345-8437-CC4822AB74E6}" destId="{F0598029-F827-4578-B22C-960E07A9D71C}" srcOrd="0" destOrd="0" presId="urn:microsoft.com/office/officeart/2005/8/layout/process1"/>
    <dgm:cxn modelId="{9432E8F6-BB10-4229-B36B-61A7826A7727}" type="presParOf" srcId="{83684425-FC2B-4B0B-B10B-586B267BA82A}" destId="{838C64A4-1322-4B82-B096-D4A48555F2A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1CD2B3-2193-4ACF-9280-D22D0C49BD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D83F65D-401B-4110-BF71-B4B240EC5BA1}">
      <dgm:prSet phldrT="[Текст]"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Поиск причин отказа оборудования 2-5.02.2023</a:t>
          </a:r>
          <a:endParaRPr lang="ru-RU" sz="1200" dirty="0">
            <a:solidFill>
              <a:schemeClr val="tx1"/>
            </a:solidFill>
          </a:endParaRPr>
        </a:p>
      </dgm:t>
    </dgm:pt>
    <dgm:pt modelId="{A9A24F7D-D45F-4007-B96D-374DBD1B1623}" type="parTrans" cxnId="{D2CE8B5A-206C-4382-BCB8-6E1747F5C2EE}">
      <dgm:prSet/>
      <dgm:spPr/>
      <dgm:t>
        <a:bodyPr/>
        <a:lstStyle/>
        <a:p>
          <a:endParaRPr lang="ru-RU"/>
        </a:p>
      </dgm:t>
    </dgm:pt>
    <dgm:pt modelId="{235882A4-72EE-418D-A487-C977CB5FB2DA}" type="sibTrans" cxnId="{D2CE8B5A-206C-4382-BCB8-6E1747F5C2EE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2653DEF8-F09E-4772-94C8-D4448AF554A8}">
      <dgm:prSet phldrT="[Текст]"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Поиск /  Изготовление запасных частей с 5-30.03.2023</a:t>
          </a:r>
          <a:endParaRPr lang="ru-RU" sz="1200" dirty="0">
            <a:solidFill>
              <a:schemeClr val="tx1"/>
            </a:solidFill>
          </a:endParaRPr>
        </a:p>
      </dgm:t>
    </dgm:pt>
    <dgm:pt modelId="{7B8EBECD-44DB-479F-9E03-2003F1C94215}" type="parTrans" cxnId="{BFE24943-E55E-41A6-81C1-096DAB2EECE9}">
      <dgm:prSet/>
      <dgm:spPr/>
      <dgm:t>
        <a:bodyPr/>
        <a:lstStyle/>
        <a:p>
          <a:endParaRPr lang="ru-RU"/>
        </a:p>
      </dgm:t>
    </dgm:pt>
    <dgm:pt modelId="{87C5EB75-9935-49ED-91AC-04F7750F4294}" type="sibTrans" cxnId="{BFE24943-E55E-41A6-81C1-096DAB2EECE9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A8B20302-B666-48D9-94B0-E4CF1C93191A}">
      <dgm:prSet phldrT="[Текст]"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Ввод оборудования в работу 19.04.2023</a:t>
          </a:r>
          <a:endParaRPr lang="ru-RU" sz="1200" dirty="0">
            <a:solidFill>
              <a:schemeClr val="tx1"/>
            </a:solidFill>
          </a:endParaRPr>
        </a:p>
      </dgm:t>
    </dgm:pt>
    <dgm:pt modelId="{E007F80E-51AD-4D74-B4E3-156038BF4439}" type="sibTrans" cxnId="{3835CF3A-229D-49CC-8707-6B72B66C72E5}">
      <dgm:prSet/>
      <dgm:spPr/>
      <dgm:t>
        <a:bodyPr/>
        <a:lstStyle/>
        <a:p>
          <a:endParaRPr lang="ru-RU"/>
        </a:p>
      </dgm:t>
    </dgm:pt>
    <dgm:pt modelId="{D51D0883-0031-4A35-854D-AA3D4C66C97A}" type="parTrans" cxnId="{3835CF3A-229D-49CC-8707-6B72B66C72E5}">
      <dgm:prSet/>
      <dgm:spPr/>
      <dgm:t>
        <a:bodyPr/>
        <a:lstStyle/>
        <a:p>
          <a:endParaRPr lang="ru-RU"/>
        </a:p>
      </dgm:t>
    </dgm:pt>
    <dgm:pt modelId="{E78046EF-5174-43A4-9180-7AEA51C0CAE4}">
      <dgm:prSet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Устранение выявленных отклонений 7-9.04.2023</a:t>
          </a:r>
          <a:endParaRPr lang="ru-RU" sz="1200" dirty="0">
            <a:solidFill>
              <a:schemeClr val="tx1"/>
            </a:solidFill>
          </a:endParaRPr>
        </a:p>
      </dgm:t>
    </dgm:pt>
    <dgm:pt modelId="{53A1B4C4-4D7F-425C-87AD-44757C78DED5}" type="sibTrans" cxnId="{08298F28-AC48-4223-BA9E-7D70E1640846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ABE84686-E411-4F56-9C7E-818D84022961}" type="parTrans" cxnId="{08298F28-AC48-4223-BA9E-7D70E1640846}">
      <dgm:prSet/>
      <dgm:spPr/>
      <dgm:t>
        <a:bodyPr/>
        <a:lstStyle/>
        <a:p>
          <a:endParaRPr lang="ru-RU"/>
        </a:p>
      </dgm:t>
    </dgm:pt>
    <dgm:pt modelId="{7E234AE7-2D0E-47F5-8E4C-9849B28B85DA}">
      <dgm:prSet custT="1"/>
      <dgm:spPr>
        <a:solidFill>
          <a:srgbClr val="008F99">
            <a:alpha val="50000"/>
          </a:srgbClr>
        </a:solidFill>
      </dgm:spPr>
      <dgm:t>
        <a:bodyPr/>
        <a:lstStyle/>
        <a:p>
          <a:endParaRPr lang="ru-RU" sz="1200" baseline="0" dirty="0">
            <a:solidFill>
              <a:schemeClr val="tx1"/>
            </a:solidFill>
          </a:endParaRPr>
        </a:p>
        <a:p>
          <a:r>
            <a:rPr lang="ru-RU" sz="1200" baseline="0" dirty="0">
              <a:solidFill>
                <a:schemeClr val="tx1"/>
              </a:solidFill>
            </a:rPr>
            <a:t>Первичный пуск оборудования 6.04.2024</a:t>
          </a:r>
          <a:endParaRPr lang="ru-RU" sz="1200" dirty="0">
            <a:solidFill>
              <a:schemeClr val="tx1"/>
            </a:solidFill>
          </a:endParaRPr>
        </a:p>
      </dgm:t>
    </dgm:pt>
    <dgm:pt modelId="{9230C462-370B-4220-B793-2C241A10A269}" type="sibTrans" cxnId="{B20C17CC-F098-4FE8-B7FC-9A3BD27624E7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44903CCB-F6F6-4ABA-A4EF-9DF2D87AD593}" type="parTrans" cxnId="{B20C17CC-F098-4FE8-B7FC-9A3BD27624E7}">
      <dgm:prSet/>
      <dgm:spPr/>
      <dgm:t>
        <a:bodyPr/>
        <a:lstStyle/>
        <a:p>
          <a:endParaRPr lang="ru-RU"/>
        </a:p>
      </dgm:t>
    </dgm:pt>
    <dgm:pt modelId="{D8234181-AFCA-49A9-8A51-A1294360CBA9}">
      <dgm:prSet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Проведение ремонтных работ с 30.03-5.04.2023</a:t>
          </a:r>
          <a:endParaRPr lang="ru-RU" sz="1200" dirty="0">
            <a:solidFill>
              <a:schemeClr val="tx1"/>
            </a:solidFill>
          </a:endParaRPr>
        </a:p>
      </dgm:t>
    </dgm:pt>
    <dgm:pt modelId="{9628BF34-34E6-4D4A-97BD-3843940988D7}" type="sibTrans" cxnId="{8413B699-8414-4C77-8005-24CEE6ADE739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3D187301-05B8-423A-8919-1A9D9FA774CB}" type="parTrans" cxnId="{8413B699-8414-4C77-8005-24CEE6ADE739}">
      <dgm:prSet/>
      <dgm:spPr/>
      <dgm:t>
        <a:bodyPr/>
        <a:lstStyle/>
        <a:p>
          <a:endParaRPr lang="ru-RU"/>
        </a:p>
      </dgm:t>
    </dgm:pt>
    <dgm:pt modelId="{83684425-FC2B-4B0B-B10B-586B267BA82A}" type="pres">
      <dgm:prSet presAssocID="{C51CD2B3-2193-4ACF-9280-D22D0C49BD82}" presName="Name0" presStyleCnt="0">
        <dgm:presLayoutVars>
          <dgm:dir/>
          <dgm:resizeHandles val="exact"/>
        </dgm:presLayoutVars>
      </dgm:prSet>
      <dgm:spPr/>
    </dgm:pt>
    <dgm:pt modelId="{A7D46E6C-7CF9-4354-AA9F-9836B13BD66B}" type="pres">
      <dgm:prSet presAssocID="{1D83F65D-401B-4110-BF71-B4B240EC5BA1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FA947F45-DEC6-4E22-B844-F1416ECAB524}" type="pres">
      <dgm:prSet presAssocID="{235882A4-72EE-418D-A487-C977CB5FB2DA}" presName="sibTrans" presStyleLbl="sibTrans2D1" presStyleIdx="0" presStyleCnt="5" custAng="5400000" custScaleX="134154" custScaleY="71675"/>
      <dgm:spPr>
        <a:prstGeom prst="triangle">
          <a:avLst/>
        </a:prstGeom>
      </dgm:spPr>
    </dgm:pt>
    <dgm:pt modelId="{368E0AE3-29D5-438A-A03A-B3BE9EA905EC}" type="pres">
      <dgm:prSet presAssocID="{235882A4-72EE-418D-A487-C977CB5FB2DA}" presName="connectorText" presStyleLbl="sibTrans2D1" presStyleIdx="0" presStyleCnt="5"/>
      <dgm:spPr/>
    </dgm:pt>
    <dgm:pt modelId="{57E26029-84F8-4BB4-ADC2-413059F0D9F7}" type="pres">
      <dgm:prSet presAssocID="{2653DEF8-F09E-4772-94C8-D4448AF554A8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69016918-ACEF-4C32-A9DA-110C6DAD4983}" type="pres">
      <dgm:prSet presAssocID="{87C5EB75-9935-49ED-91AC-04F7750F4294}" presName="sibTrans" presStyleLbl="sibTrans2D1" presStyleIdx="1" presStyleCnt="5" custAng="5400000" custScaleX="134154" custScaleY="71675"/>
      <dgm:spPr>
        <a:prstGeom prst="triangle">
          <a:avLst/>
        </a:prstGeom>
      </dgm:spPr>
    </dgm:pt>
    <dgm:pt modelId="{13A9F828-FCD4-469D-8998-772989A89506}" type="pres">
      <dgm:prSet presAssocID="{87C5EB75-9935-49ED-91AC-04F7750F4294}" presName="connectorText" presStyleLbl="sibTrans2D1" presStyleIdx="1" presStyleCnt="5"/>
      <dgm:spPr/>
    </dgm:pt>
    <dgm:pt modelId="{D3A9D293-E0A3-4884-B258-D6E2CC6EC418}" type="pres">
      <dgm:prSet presAssocID="{D8234181-AFCA-49A9-8A51-A1294360CBA9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944BB62C-9A7D-48C8-BA03-BA5C20AA5E7A}" type="pres">
      <dgm:prSet presAssocID="{9628BF34-34E6-4D4A-97BD-3843940988D7}" presName="sibTrans" presStyleLbl="sibTrans2D1" presStyleIdx="2" presStyleCnt="5" custAng="5400000" custScaleX="134154" custScaleY="71675"/>
      <dgm:spPr>
        <a:prstGeom prst="triangle">
          <a:avLst/>
        </a:prstGeom>
      </dgm:spPr>
    </dgm:pt>
    <dgm:pt modelId="{D95B22F9-09CF-45D4-AAC6-468EE2B4D8D6}" type="pres">
      <dgm:prSet presAssocID="{9628BF34-34E6-4D4A-97BD-3843940988D7}" presName="connectorText" presStyleLbl="sibTrans2D1" presStyleIdx="2" presStyleCnt="5"/>
      <dgm:spPr/>
    </dgm:pt>
    <dgm:pt modelId="{C96977BD-E470-46C7-B00E-B63F583FAD67}" type="pres">
      <dgm:prSet presAssocID="{7E234AE7-2D0E-47F5-8E4C-9849B28B85DA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B13C7B24-4ADB-4902-A7C7-4392EF0C778B}" type="pres">
      <dgm:prSet presAssocID="{9230C462-370B-4220-B793-2C241A10A269}" presName="sibTrans" presStyleLbl="sibTrans2D1" presStyleIdx="3" presStyleCnt="5" custAng="5400000" custScaleX="134154" custScaleY="71675"/>
      <dgm:spPr>
        <a:prstGeom prst="triangle">
          <a:avLst/>
        </a:prstGeom>
      </dgm:spPr>
    </dgm:pt>
    <dgm:pt modelId="{DE644636-8656-4254-909E-5CC9202BE394}" type="pres">
      <dgm:prSet presAssocID="{9230C462-370B-4220-B793-2C241A10A269}" presName="connectorText" presStyleLbl="sibTrans2D1" presStyleIdx="3" presStyleCnt="5"/>
      <dgm:spPr/>
    </dgm:pt>
    <dgm:pt modelId="{2AC659C5-31D8-4728-AE2C-2C1265AFD082}" type="pres">
      <dgm:prSet presAssocID="{E78046EF-5174-43A4-9180-7AEA51C0CAE4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0979E79-81EA-4345-8437-CC4822AB74E6}" type="pres">
      <dgm:prSet presAssocID="{53A1B4C4-4D7F-425C-87AD-44757C78DED5}" presName="sibTrans" presStyleLbl="sibTrans2D1" presStyleIdx="4" presStyleCnt="5" custAng="5400000" custScaleX="134154" custScaleY="71675"/>
      <dgm:spPr>
        <a:prstGeom prst="triangle">
          <a:avLst/>
        </a:prstGeom>
      </dgm:spPr>
    </dgm:pt>
    <dgm:pt modelId="{F0598029-F827-4578-B22C-960E07A9D71C}" type="pres">
      <dgm:prSet presAssocID="{53A1B4C4-4D7F-425C-87AD-44757C78DED5}" presName="connectorText" presStyleLbl="sibTrans2D1" presStyleIdx="4" presStyleCnt="5"/>
      <dgm:spPr/>
    </dgm:pt>
    <dgm:pt modelId="{838C64A4-1322-4B82-B096-D4A48555F2AA}" type="pres">
      <dgm:prSet presAssocID="{A8B20302-B666-48D9-94B0-E4CF1C93191A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0A55C0B-B8D8-4F3C-AB3A-4F58322DD626}" type="presOf" srcId="{C51CD2B3-2193-4ACF-9280-D22D0C49BD82}" destId="{83684425-FC2B-4B0B-B10B-586B267BA82A}" srcOrd="0" destOrd="0" presId="urn:microsoft.com/office/officeart/2005/8/layout/process1"/>
    <dgm:cxn modelId="{08298F28-AC48-4223-BA9E-7D70E1640846}" srcId="{C51CD2B3-2193-4ACF-9280-D22D0C49BD82}" destId="{E78046EF-5174-43A4-9180-7AEA51C0CAE4}" srcOrd="4" destOrd="0" parTransId="{ABE84686-E411-4F56-9C7E-818D84022961}" sibTransId="{53A1B4C4-4D7F-425C-87AD-44757C78DED5}"/>
    <dgm:cxn modelId="{2AD9872D-0BED-4EB6-A03B-8C2B112B5FBE}" type="presOf" srcId="{53A1B4C4-4D7F-425C-87AD-44757C78DED5}" destId="{F0598029-F827-4578-B22C-960E07A9D71C}" srcOrd="1" destOrd="0" presId="urn:microsoft.com/office/officeart/2005/8/layout/process1"/>
    <dgm:cxn modelId="{3835CF3A-229D-49CC-8707-6B72B66C72E5}" srcId="{C51CD2B3-2193-4ACF-9280-D22D0C49BD82}" destId="{A8B20302-B666-48D9-94B0-E4CF1C93191A}" srcOrd="5" destOrd="0" parTransId="{D51D0883-0031-4A35-854D-AA3D4C66C97A}" sibTransId="{E007F80E-51AD-4D74-B4E3-156038BF4439}"/>
    <dgm:cxn modelId="{A6EE783F-8F5D-44F6-8BD9-86A777ED5AEE}" type="presOf" srcId="{2653DEF8-F09E-4772-94C8-D4448AF554A8}" destId="{57E26029-84F8-4BB4-ADC2-413059F0D9F7}" srcOrd="0" destOrd="0" presId="urn:microsoft.com/office/officeart/2005/8/layout/process1"/>
    <dgm:cxn modelId="{BE1EB75F-3968-497C-B103-ABC569C154FA}" type="presOf" srcId="{9230C462-370B-4220-B793-2C241A10A269}" destId="{B13C7B24-4ADB-4902-A7C7-4392EF0C778B}" srcOrd="0" destOrd="0" presId="urn:microsoft.com/office/officeart/2005/8/layout/process1"/>
    <dgm:cxn modelId="{95D2E95F-9260-41D0-99D1-A5A94E4F12AF}" type="presOf" srcId="{87C5EB75-9935-49ED-91AC-04F7750F4294}" destId="{13A9F828-FCD4-469D-8998-772989A89506}" srcOrd="1" destOrd="0" presId="urn:microsoft.com/office/officeart/2005/8/layout/process1"/>
    <dgm:cxn modelId="{BFE24943-E55E-41A6-81C1-096DAB2EECE9}" srcId="{C51CD2B3-2193-4ACF-9280-D22D0C49BD82}" destId="{2653DEF8-F09E-4772-94C8-D4448AF554A8}" srcOrd="1" destOrd="0" parTransId="{7B8EBECD-44DB-479F-9E03-2003F1C94215}" sibTransId="{87C5EB75-9935-49ED-91AC-04F7750F4294}"/>
    <dgm:cxn modelId="{0DB5014B-C7FA-45B4-88CA-82AF1EB31944}" type="presOf" srcId="{E78046EF-5174-43A4-9180-7AEA51C0CAE4}" destId="{2AC659C5-31D8-4728-AE2C-2C1265AFD082}" srcOrd="0" destOrd="0" presId="urn:microsoft.com/office/officeart/2005/8/layout/process1"/>
    <dgm:cxn modelId="{D5442D51-81D1-4D41-A833-2EF3053A22A7}" type="presOf" srcId="{A8B20302-B666-48D9-94B0-E4CF1C93191A}" destId="{838C64A4-1322-4B82-B096-D4A48555F2AA}" srcOrd="0" destOrd="0" presId="urn:microsoft.com/office/officeart/2005/8/layout/process1"/>
    <dgm:cxn modelId="{2E6DEE58-1BCE-4039-975D-C93090E3D0E4}" type="presOf" srcId="{235882A4-72EE-418D-A487-C977CB5FB2DA}" destId="{368E0AE3-29D5-438A-A03A-B3BE9EA905EC}" srcOrd="1" destOrd="0" presId="urn:microsoft.com/office/officeart/2005/8/layout/process1"/>
    <dgm:cxn modelId="{D2CE8B5A-206C-4382-BCB8-6E1747F5C2EE}" srcId="{C51CD2B3-2193-4ACF-9280-D22D0C49BD82}" destId="{1D83F65D-401B-4110-BF71-B4B240EC5BA1}" srcOrd="0" destOrd="0" parTransId="{A9A24F7D-D45F-4007-B96D-374DBD1B1623}" sibTransId="{235882A4-72EE-418D-A487-C977CB5FB2DA}"/>
    <dgm:cxn modelId="{8413B699-8414-4C77-8005-24CEE6ADE739}" srcId="{C51CD2B3-2193-4ACF-9280-D22D0C49BD82}" destId="{D8234181-AFCA-49A9-8A51-A1294360CBA9}" srcOrd="2" destOrd="0" parTransId="{3D187301-05B8-423A-8919-1A9D9FA774CB}" sibTransId="{9628BF34-34E6-4D4A-97BD-3843940988D7}"/>
    <dgm:cxn modelId="{0182B4A3-FA31-4126-8B9A-4F60FCDEB538}" type="presOf" srcId="{1D83F65D-401B-4110-BF71-B4B240EC5BA1}" destId="{A7D46E6C-7CF9-4354-AA9F-9836B13BD66B}" srcOrd="0" destOrd="0" presId="urn:microsoft.com/office/officeart/2005/8/layout/process1"/>
    <dgm:cxn modelId="{9DDDEEA9-D08F-406D-9FFE-0ED01E4182AF}" type="presOf" srcId="{9230C462-370B-4220-B793-2C241A10A269}" destId="{DE644636-8656-4254-909E-5CC9202BE394}" srcOrd="1" destOrd="0" presId="urn:microsoft.com/office/officeart/2005/8/layout/process1"/>
    <dgm:cxn modelId="{AC9FC0AB-3835-45F4-A9CB-ED30C5BB4E2A}" type="presOf" srcId="{9628BF34-34E6-4D4A-97BD-3843940988D7}" destId="{944BB62C-9A7D-48C8-BA03-BA5C20AA5E7A}" srcOrd="0" destOrd="0" presId="urn:microsoft.com/office/officeart/2005/8/layout/process1"/>
    <dgm:cxn modelId="{D52BCCB3-7200-4309-B5F5-205F8EBF16C4}" type="presOf" srcId="{87C5EB75-9935-49ED-91AC-04F7750F4294}" destId="{69016918-ACEF-4C32-A9DA-110C6DAD4983}" srcOrd="0" destOrd="0" presId="urn:microsoft.com/office/officeart/2005/8/layout/process1"/>
    <dgm:cxn modelId="{57DE94B8-D5D3-449E-B3C7-A37507C98027}" type="presOf" srcId="{9628BF34-34E6-4D4A-97BD-3843940988D7}" destId="{D95B22F9-09CF-45D4-AAC6-468EE2B4D8D6}" srcOrd="1" destOrd="0" presId="urn:microsoft.com/office/officeart/2005/8/layout/process1"/>
    <dgm:cxn modelId="{479D3AC6-C743-4147-B8D0-D32623AB8E2E}" type="presOf" srcId="{7E234AE7-2D0E-47F5-8E4C-9849B28B85DA}" destId="{C96977BD-E470-46C7-B00E-B63F583FAD67}" srcOrd="0" destOrd="0" presId="urn:microsoft.com/office/officeart/2005/8/layout/process1"/>
    <dgm:cxn modelId="{BDAF63CB-5B90-4906-81C5-9C58DE6EE4BF}" type="presOf" srcId="{53A1B4C4-4D7F-425C-87AD-44757C78DED5}" destId="{30979E79-81EA-4345-8437-CC4822AB74E6}" srcOrd="0" destOrd="0" presId="urn:microsoft.com/office/officeart/2005/8/layout/process1"/>
    <dgm:cxn modelId="{B20C17CC-F098-4FE8-B7FC-9A3BD27624E7}" srcId="{C51CD2B3-2193-4ACF-9280-D22D0C49BD82}" destId="{7E234AE7-2D0E-47F5-8E4C-9849B28B85DA}" srcOrd="3" destOrd="0" parTransId="{44903CCB-F6F6-4ABA-A4EF-9DF2D87AD593}" sibTransId="{9230C462-370B-4220-B793-2C241A10A269}"/>
    <dgm:cxn modelId="{30CB48E8-718D-41D7-A3F5-8091EA8D1719}" type="presOf" srcId="{D8234181-AFCA-49A9-8A51-A1294360CBA9}" destId="{D3A9D293-E0A3-4884-B258-D6E2CC6EC418}" srcOrd="0" destOrd="0" presId="urn:microsoft.com/office/officeart/2005/8/layout/process1"/>
    <dgm:cxn modelId="{8584C1F4-1D61-485C-AD68-AF2B476A5A69}" type="presOf" srcId="{235882A4-72EE-418D-A487-C977CB5FB2DA}" destId="{FA947F45-DEC6-4E22-B844-F1416ECAB524}" srcOrd="0" destOrd="0" presId="urn:microsoft.com/office/officeart/2005/8/layout/process1"/>
    <dgm:cxn modelId="{5F498453-30E8-411F-AD7C-6F7EA3373833}" type="presParOf" srcId="{83684425-FC2B-4B0B-B10B-586B267BA82A}" destId="{A7D46E6C-7CF9-4354-AA9F-9836B13BD66B}" srcOrd="0" destOrd="0" presId="urn:microsoft.com/office/officeart/2005/8/layout/process1"/>
    <dgm:cxn modelId="{0A0556B8-8FBA-4475-8FC7-41CA0D103B9E}" type="presParOf" srcId="{83684425-FC2B-4B0B-B10B-586B267BA82A}" destId="{FA947F45-DEC6-4E22-B844-F1416ECAB524}" srcOrd="1" destOrd="0" presId="urn:microsoft.com/office/officeart/2005/8/layout/process1"/>
    <dgm:cxn modelId="{71AD23A3-8BFC-414E-95E7-6BCF5DF535D9}" type="presParOf" srcId="{FA947F45-DEC6-4E22-B844-F1416ECAB524}" destId="{368E0AE3-29D5-438A-A03A-B3BE9EA905EC}" srcOrd="0" destOrd="0" presId="urn:microsoft.com/office/officeart/2005/8/layout/process1"/>
    <dgm:cxn modelId="{2FE07054-7AEA-416D-A8B3-61EDA6E2026E}" type="presParOf" srcId="{83684425-FC2B-4B0B-B10B-586B267BA82A}" destId="{57E26029-84F8-4BB4-ADC2-413059F0D9F7}" srcOrd="2" destOrd="0" presId="urn:microsoft.com/office/officeart/2005/8/layout/process1"/>
    <dgm:cxn modelId="{74157CD0-1C31-48F6-83FA-7E1A8D1C8F3F}" type="presParOf" srcId="{83684425-FC2B-4B0B-B10B-586B267BA82A}" destId="{69016918-ACEF-4C32-A9DA-110C6DAD4983}" srcOrd="3" destOrd="0" presId="urn:microsoft.com/office/officeart/2005/8/layout/process1"/>
    <dgm:cxn modelId="{D9058220-1B79-46E9-8EC8-16BA9C9B9BE1}" type="presParOf" srcId="{69016918-ACEF-4C32-A9DA-110C6DAD4983}" destId="{13A9F828-FCD4-469D-8998-772989A89506}" srcOrd="0" destOrd="0" presId="urn:microsoft.com/office/officeart/2005/8/layout/process1"/>
    <dgm:cxn modelId="{231ED5FA-E831-4030-A80C-1768C205016D}" type="presParOf" srcId="{83684425-FC2B-4B0B-B10B-586B267BA82A}" destId="{D3A9D293-E0A3-4884-B258-D6E2CC6EC418}" srcOrd="4" destOrd="0" presId="urn:microsoft.com/office/officeart/2005/8/layout/process1"/>
    <dgm:cxn modelId="{A5CA04F1-2B33-4A7D-97CE-3DE5028F74CE}" type="presParOf" srcId="{83684425-FC2B-4B0B-B10B-586B267BA82A}" destId="{944BB62C-9A7D-48C8-BA03-BA5C20AA5E7A}" srcOrd="5" destOrd="0" presId="urn:microsoft.com/office/officeart/2005/8/layout/process1"/>
    <dgm:cxn modelId="{2090BB1A-EFF3-4934-8028-85575FBE6590}" type="presParOf" srcId="{944BB62C-9A7D-48C8-BA03-BA5C20AA5E7A}" destId="{D95B22F9-09CF-45D4-AAC6-468EE2B4D8D6}" srcOrd="0" destOrd="0" presId="urn:microsoft.com/office/officeart/2005/8/layout/process1"/>
    <dgm:cxn modelId="{A97E6B60-395E-43FB-B948-6AD6F43B843F}" type="presParOf" srcId="{83684425-FC2B-4B0B-B10B-586B267BA82A}" destId="{C96977BD-E470-46C7-B00E-B63F583FAD67}" srcOrd="6" destOrd="0" presId="urn:microsoft.com/office/officeart/2005/8/layout/process1"/>
    <dgm:cxn modelId="{3494354F-8DE2-487E-84AC-58584291FCAD}" type="presParOf" srcId="{83684425-FC2B-4B0B-B10B-586B267BA82A}" destId="{B13C7B24-4ADB-4902-A7C7-4392EF0C778B}" srcOrd="7" destOrd="0" presId="urn:microsoft.com/office/officeart/2005/8/layout/process1"/>
    <dgm:cxn modelId="{0C100465-962B-4F6E-941D-83A58DF21E10}" type="presParOf" srcId="{B13C7B24-4ADB-4902-A7C7-4392EF0C778B}" destId="{DE644636-8656-4254-909E-5CC9202BE394}" srcOrd="0" destOrd="0" presId="urn:microsoft.com/office/officeart/2005/8/layout/process1"/>
    <dgm:cxn modelId="{5DED9268-CE8E-42C3-B80B-0699E1D50E68}" type="presParOf" srcId="{83684425-FC2B-4B0B-B10B-586B267BA82A}" destId="{2AC659C5-31D8-4728-AE2C-2C1265AFD082}" srcOrd="8" destOrd="0" presId="urn:microsoft.com/office/officeart/2005/8/layout/process1"/>
    <dgm:cxn modelId="{C45C5517-B1D9-4822-90CE-68C0430C22C6}" type="presParOf" srcId="{83684425-FC2B-4B0B-B10B-586B267BA82A}" destId="{30979E79-81EA-4345-8437-CC4822AB74E6}" srcOrd="9" destOrd="0" presId="urn:microsoft.com/office/officeart/2005/8/layout/process1"/>
    <dgm:cxn modelId="{D1E347B7-96B6-44F4-BE88-9D4D835608B4}" type="presParOf" srcId="{30979E79-81EA-4345-8437-CC4822AB74E6}" destId="{F0598029-F827-4578-B22C-960E07A9D71C}" srcOrd="0" destOrd="0" presId="urn:microsoft.com/office/officeart/2005/8/layout/process1"/>
    <dgm:cxn modelId="{9432E8F6-BB10-4229-B36B-61A7826A7727}" type="presParOf" srcId="{83684425-FC2B-4B0B-B10B-586B267BA82A}" destId="{838C64A4-1322-4B82-B096-D4A48555F2A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1CD2B3-2193-4ACF-9280-D22D0C49BD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D83F65D-401B-4110-BF71-B4B240EC5BA1}">
      <dgm:prSet phldrT="[Текст]"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Ввод турбины в эксплуатацию 1995 г</a:t>
          </a:r>
          <a:endParaRPr lang="ru-RU" sz="1200" dirty="0">
            <a:solidFill>
              <a:schemeClr val="tx1"/>
            </a:solidFill>
          </a:endParaRPr>
        </a:p>
      </dgm:t>
    </dgm:pt>
    <dgm:pt modelId="{A9A24F7D-D45F-4007-B96D-374DBD1B1623}" type="parTrans" cxnId="{D2CE8B5A-206C-4382-BCB8-6E1747F5C2EE}">
      <dgm:prSet/>
      <dgm:spPr/>
      <dgm:t>
        <a:bodyPr/>
        <a:lstStyle/>
        <a:p>
          <a:endParaRPr lang="ru-RU" sz="900"/>
        </a:p>
      </dgm:t>
    </dgm:pt>
    <dgm:pt modelId="{235882A4-72EE-418D-A487-C977CB5FB2DA}" type="sibTrans" cxnId="{D2CE8B5A-206C-4382-BCB8-6E1747F5C2EE}">
      <dgm:prSet custT="1"/>
      <dgm:spPr>
        <a:solidFill>
          <a:srgbClr val="008080"/>
        </a:solidFill>
      </dgm:spPr>
      <dgm:t>
        <a:bodyPr/>
        <a:lstStyle/>
        <a:p>
          <a:endParaRPr lang="ru-RU" sz="900"/>
        </a:p>
      </dgm:t>
    </dgm:pt>
    <dgm:pt modelId="{2653DEF8-F09E-4772-94C8-D4448AF554A8}">
      <dgm:prSet phldrT="[Текст]"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Модернизация турбины 2015 г</a:t>
          </a:r>
          <a:endParaRPr lang="ru-RU" sz="1200" dirty="0">
            <a:solidFill>
              <a:schemeClr val="tx1"/>
            </a:solidFill>
          </a:endParaRPr>
        </a:p>
      </dgm:t>
    </dgm:pt>
    <dgm:pt modelId="{7B8EBECD-44DB-479F-9E03-2003F1C94215}" type="parTrans" cxnId="{BFE24943-E55E-41A6-81C1-096DAB2EECE9}">
      <dgm:prSet/>
      <dgm:spPr/>
      <dgm:t>
        <a:bodyPr/>
        <a:lstStyle/>
        <a:p>
          <a:endParaRPr lang="ru-RU" sz="900"/>
        </a:p>
      </dgm:t>
    </dgm:pt>
    <dgm:pt modelId="{87C5EB75-9935-49ED-91AC-04F7750F4294}" type="sibTrans" cxnId="{BFE24943-E55E-41A6-81C1-096DAB2EECE9}">
      <dgm:prSet custT="1"/>
      <dgm:spPr>
        <a:solidFill>
          <a:srgbClr val="008080"/>
        </a:solidFill>
      </dgm:spPr>
      <dgm:t>
        <a:bodyPr/>
        <a:lstStyle/>
        <a:p>
          <a:endParaRPr lang="ru-RU" sz="900"/>
        </a:p>
      </dgm:t>
    </dgm:pt>
    <dgm:pt modelId="{D8234181-AFCA-49A9-8A51-A1294360CBA9}">
      <dgm:prSet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Проведение </a:t>
          </a:r>
          <a:r>
            <a:rPr lang="ru-RU" sz="1200" baseline="0" dirty="0" err="1">
              <a:solidFill>
                <a:schemeClr val="tx1"/>
              </a:solidFill>
            </a:rPr>
            <a:t>ЭПБ</a:t>
          </a:r>
          <a:r>
            <a:rPr lang="ru-RU" sz="1200" baseline="0" dirty="0">
              <a:solidFill>
                <a:schemeClr val="tx1"/>
              </a:solidFill>
            </a:rPr>
            <a:t> </a:t>
          </a:r>
          <a:r>
            <a:rPr lang="en-US" sz="1200" baseline="0" dirty="0">
              <a:solidFill>
                <a:schemeClr val="tx1"/>
              </a:solidFill>
            </a:rPr>
            <a:t>17.06.</a:t>
          </a:r>
          <a:r>
            <a:rPr lang="ru-RU" sz="1200" baseline="0" dirty="0">
              <a:solidFill>
                <a:schemeClr val="tx1"/>
              </a:solidFill>
            </a:rPr>
            <a:t>2017</a:t>
          </a:r>
          <a:endParaRPr lang="ru-RU" sz="1200" dirty="0">
            <a:solidFill>
              <a:schemeClr val="tx1"/>
            </a:solidFill>
          </a:endParaRPr>
        </a:p>
      </dgm:t>
    </dgm:pt>
    <dgm:pt modelId="{3D187301-05B8-423A-8919-1A9D9FA774CB}" type="parTrans" cxnId="{8413B699-8414-4C77-8005-24CEE6ADE739}">
      <dgm:prSet/>
      <dgm:spPr/>
      <dgm:t>
        <a:bodyPr/>
        <a:lstStyle/>
        <a:p>
          <a:endParaRPr lang="ru-RU" sz="900"/>
        </a:p>
      </dgm:t>
    </dgm:pt>
    <dgm:pt modelId="{9628BF34-34E6-4D4A-97BD-3843940988D7}" type="sibTrans" cxnId="{8413B699-8414-4C77-8005-24CEE6ADE739}">
      <dgm:prSet custT="1"/>
      <dgm:spPr>
        <a:solidFill>
          <a:srgbClr val="008080"/>
        </a:solidFill>
      </dgm:spPr>
      <dgm:t>
        <a:bodyPr/>
        <a:lstStyle/>
        <a:p>
          <a:endParaRPr lang="ru-RU" sz="900"/>
        </a:p>
      </dgm:t>
    </dgm:pt>
    <dgm:pt modelId="{A8B20302-B666-48D9-94B0-E4CF1C93191A}">
      <dgm:prSet phldrT="[Текст]"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 err="1">
              <a:solidFill>
                <a:schemeClr val="tx1"/>
              </a:solidFill>
            </a:rPr>
            <a:t>ных</a:t>
          </a:r>
          <a:r>
            <a:rPr lang="ru-RU" sz="1200" baseline="0" dirty="0">
              <a:solidFill>
                <a:schemeClr val="tx1"/>
              </a:solidFill>
            </a:rPr>
            <a:t> работ на грузоподъёмном оборудовании расположенном рядом с турбиной 1.02.2023</a:t>
          </a:r>
          <a:endParaRPr lang="ru-RU" sz="1200" dirty="0">
            <a:solidFill>
              <a:schemeClr val="tx1"/>
            </a:solidFill>
          </a:endParaRPr>
        </a:p>
      </dgm:t>
    </dgm:pt>
    <dgm:pt modelId="{E007F80E-51AD-4D74-B4E3-156038BF4439}" type="sibTrans" cxnId="{3835CF3A-229D-49CC-8707-6B72B66C72E5}">
      <dgm:prSet/>
      <dgm:spPr/>
      <dgm:t>
        <a:bodyPr/>
        <a:lstStyle/>
        <a:p>
          <a:endParaRPr lang="ru-RU" sz="900"/>
        </a:p>
      </dgm:t>
    </dgm:pt>
    <dgm:pt modelId="{D51D0883-0031-4A35-854D-AA3D4C66C97A}" type="parTrans" cxnId="{3835CF3A-229D-49CC-8707-6B72B66C72E5}">
      <dgm:prSet/>
      <dgm:spPr/>
      <dgm:t>
        <a:bodyPr/>
        <a:lstStyle/>
        <a:p>
          <a:endParaRPr lang="ru-RU" sz="900"/>
        </a:p>
      </dgm:t>
    </dgm:pt>
    <dgm:pt modelId="{E78046EF-5174-43A4-9180-7AEA51C0CAE4}">
      <dgm:prSet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Обслуживание турбины 30.01.2023</a:t>
          </a:r>
          <a:endParaRPr lang="ru-RU" sz="1200" dirty="0">
            <a:solidFill>
              <a:schemeClr val="tx1"/>
            </a:solidFill>
          </a:endParaRPr>
        </a:p>
      </dgm:t>
    </dgm:pt>
    <dgm:pt modelId="{53A1B4C4-4D7F-425C-87AD-44757C78DED5}" type="sibTrans" cxnId="{08298F28-AC48-4223-BA9E-7D70E1640846}">
      <dgm:prSet custT="1"/>
      <dgm:spPr>
        <a:solidFill>
          <a:srgbClr val="008080"/>
        </a:solidFill>
      </dgm:spPr>
      <dgm:t>
        <a:bodyPr/>
        <a:lstStyle/>
        <a:p>
          <a:endParaRPr lang="ru-RU" sz="900"/>
        </a:p>
      </dgm:t>
    </dgm:pt>
    <dgm:pt modelId="{ABE84686-E411-4F56-9C7E-818D84022961}" type="parTrans" cxnId="{08298F28-AC48-4223-BA9E-7D70E1640846}">
      <dgm:prSet/>
      <dgm:spPr/>
      <dgm:t>
        <a:bodyPr/>
        <a:lstStyle/>
        <a:p>
          <a:endParaRPr lang="ru-RU" sz="900"/>
        </a:p>
      </dgm:t>
    </dgm:pt>
    <dgm:pt modelId="{7E234AE7-2D0E-47F5-8E4C-9849B28B85DA}">
      <dgm:prSet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Замена подшипника турбины 10.12.2022</a:t>
          </a:r>
          <a:endParaRPr lang="ru-RU" sz="1200" dirty="0">
            <a:solidFill>
              <a:schemeClr val="tx1"/>
            </a:solidFill>
          </a:endParaRPr>
        </a:p>
      </dgm:t>
    </dgm:pt>
    <dgm:pt modelId="{9230C462-370B-4220-B793-2C241A10A269}" type="sibTrans" cxnId="{B20C17CC-F098-4FE8-B7FC-9A3BD27624E7}">
      <dgm:prSet custT="1"/>
      <dgm:spPr>
        <a:solidFill>
          <a:srgbClr val="008080"/>
        </a:solidFill>
      </dgm:spPr>
      <dgm:t>
        <a:bodyPr/>
        <a:lstStyle/>
        <a:p>
          <a:endParaRPr lang="ru-RU" sz="900"/>
        </a:p>
      </dgm:t>
    </dgm:pt>
    <dgm:pt modelId="{44903CCB-F6F6-4ABA-A4EF-9DF2D87AD593}" type="parTrans" cxnId="{B20C17CC-F098-4FE8-B7FC-9A3BD27624E7}">
      <dgm:prSet/>
      <dgm:spPr/>
      <dgm:t>
        <a:bodyPr/>
        <a:lstStyle/>
        <a:p>
          <a:endParaRPr lang="ru-RU" sz="900"/>
        </a:p>
      </dgm:t>
    </dgm:pt>
    <dgm:pt modelId="{83684425-FC2B-4B0B-B10B-586B267BA82A}" type="pres">
      <dgm:prSet presAssocID="{C51CD2B3-2193-4ACF-9280-D22D0C49BD82}" presName="Name0" presStyleCnt="0">
        <dgm:presLayoutVars>
          <dgm:dir/>
          <dgm:resizeHandles val="exact"/>
        </dgm:presLayoutVars>
      </dgm:prSet>
      <dgm:spPr/>
    </dgm:pt>
    <dgm:pt modelId="{A7D46E6C-7CF9-4354-AA9F-9836B13BD66B}" type="pres">
      <dgm:prSet presAssocID="{1D83F65D-401B-4110-BF71-B4B240EC5BA1}" presName="node" presStyleLbl="node1" presStyleIdx="0" presStyleCnt="6" custScaleY="55993">
        <dgm:presLayoutVars>
          <dgm:bulletEnabled val="1"/>
        </dgm:presLayoutVars>
      </dgm:prSet>
      <dgm:spPr>
        <a:prstGeom prst="rect">
          <a:avLst/>
        </a:prstGeom>
      </dgm:spPr>
    </dgm:pt>
    <dgm:pt modelId="{FA947F45-DEC6-4E22-B844-F1416ECAB524}" type="pres">
      <dgm:prSet presAssocID="{235882A4-72EE-418D-A487-C977CB5FB2DA}" presName="sibTrans" presStyleLbl="sibTrans2D1" presStyleIdx="0" presStyleCnt="5" custAng="5400000" custScaleX="134154" custScaleY="86010"/>
      <dgm:spPr>
        <a:prstGeom prst="triangle">
          <a:avLst/>
        </a:prstGeom>
      </dgm:spPr>
    </dgm:pt>
    <dgm:pt modelId="{368E0AE3-29D5-438A-A03A-B3BE9EA905EC}" type="pres">
      <dgm:prSet presAssocID="{235882A4-72EE-418D-A487-C977CB5FB2DA}" presName="connectorText" presStyleLbl="sibTrans2D1" presStyleIdx="0" presStyleCnt="5"/>
      <dgm:spPr/>
    </dgm:pt>
    <dgm:pt modelId="{57E26029-84F8-4BB4-ADC2-413059F0D9F7}" type="pres">
      <dgm:prSet presAssocID="{2653DEF8-F09E-4772-94C8-D4448AF554A8}" presName="node" presStyleLbl="node1" presStyleIdx="1" presStyleCnt="6" custScaleY="55863">
        <dgm:presLayoutVars>
          <dgm:bulletEnabled val="1"/>
        </dgm:presLayoutVars>
      </dgm:prSet>
      <dgm:spPr>
        <a:prstGeom prst="rect">
          <a:avLst/>
        </a:prstGeom>
      </dgm:spPr>
    </dgm:pt>
    <dgm:pt modelId="{69016918-ACEF-4C32-A9DA-110C6DAD4983}" type="pres">
      <dgm:prSet presAssocID="{87C5EB75-9935-49ED-91AC-04F7750F4294}" presName="sibTrans" presStyleLbl="sibTrans2D1" presStyleIdx="1" presStyleCnt="5" custAng="5400000" custScaleX="134154" custScaleY="86010"/>
      <dgm:spPr>
        <a:prstGeom prst="triangle">
          <a:avLst/>
        </a:prstGeom>
      </dgm:spPr>
    </dgm:pt>
    <dgm:pt modelId="{13A9F828-FCD4-469D-8998-772989A89506}" type="pres">
      <dgm:prSet presAssocID="{87C5EB75-9935-49ED-91AC-04F7750F4294}" presName="connectorText" presStyleLbl="sibTrans2D1" presStyleIdx="1" presStyleCnt="5"/>
      <dgm:spPr/>
    </dgm:pt>
    <dgm:pt modelId="{D3A9D293-E0A3-4884-B258-D6E2CC6EC418}" type="pres">
      <dgm:prSet presAssocID="{D8234181-AFCA-49A9-8A51-A1294360CBA9}" presName="node" presStyleLbl="node1" presStyleIdx="2" presStyleCnt="6" custScaleY="54964">
        <dgm:presLayoutVars>
          <dgm:bulletEnabled val="1"/>
        </dgm:presLayoutVars>
      </dgm:prSet>
      <dgm:spPr>
        <a:prstGeom prst="rect">
          <a:avLst/>
        </a:prstGeom>
      </dgm:spPr>
    </dgm:pt>
    <dgm:pt modelId="{944BB62C-9A7D-48C8-BA03-BA5C20AA5E7A}" type="pres">
      <dgm:prSet presAssocID="{9628BF34-34E6-4D4A-97BD-3843940988D7}" presName="sibTrans" presStyleLbl="sibTrans2D1" presStyleIdx="2" presStyleCnt="5" custAng="5400000" custScaleX="134154" custScaleY="86010"/>
      <dgm:spPr>
        <a:prstGeom prst="triangle">
          <a:avLst/>
        </a:prstGeom>
      </dgm:spPr>
    </dgm:pt>
    <dgm:pt modelId="{D95B22F9-09CF-45D4-AAC6-468EE2B4D8D6}" type="pres">
      <dgm:prSet presAssocID="{9628BF34-34E6-4D4A-97BD-3843940988D7}" presName="connectorText" presStyleLbl="sibTrans2D1" presStyleIdx="2" presStyleCnt="5"/>
      <dgm:spPr/>
    </dgm:pt>
    <dgm:pt modelId="{C96977BD-E470-46C7-B00E-B63F583FAD67}" type="pres">
      <dgm:prSet presAssocID="{7E234AE7-2D0E-47F5-8E4C-9849B28B85DA}" presName="node" presStyleLbl="node1" presStyleIdx="3" presStyleCnt="6" custScaleY="56385">
        <dgm:presLayoutVars>
          <dgm:bulletEnabled val="1"/>
        </dgm:presLayoutVars>
      </dgm:prSet>
      <dgm:spPr>
        <a:prstGeom prst="rect">
          <a:avLst/>
        </a:prstGeom>
      </dgm:spPr>
    </dgm:pt>
    <dgm:pt modelId="{B13C7B24-4ADB-4902-A7C7-4392EF0C778B}" type="pres">
      <dgm:prSet presAssocID="{9230C462-370B-4220-B793-2C241A10A269}" presName="sibTrans" presStyleLbl="sibTrans2D1" presStyleIdx="3" presStyleCnt="5" custAng="5400000" custScaleX="134154" custScaleY="86010"/>
      <dgm:spPr>
        <a:prstGeom prst="triangle">
          <a:avLst/>
        </a:prstGeom>
      </dgm:spPr>
    </dgm:pt>
    <dgm:pt modelId="{DE644636-8656-4254-909E-5CC9202BE394}" type="pres">
      <dgm:prSet presAssocID="{9230C462-370B-4220-B793-2C241A10A269}" presName="connectorText" presStyleLbl="sibTrans2D1" presStyleIdx="3" presStyleCnt="5"/>
      <dgm:spPr/>
    </dgm:pt>
    <dgm:pt modelId="{2AC659C5-31D8-4728-AE2C-2C1265AFD082}" type="pres">
      <dgm:prSet presAssocID="{E78046EF-5174-43A4-9180-7AEA51C0CAE4}" presName="node" presStyleLbl="node1" presStyleIdx="4" presStyleCnt="6" custScaleY="56944">
        <dgm:presLayoutVars>
          <dgm:bulletEnabled val="1"/>
        </dgm:presLayoutVars>
      </dgm:prSet>
      <dgm:spPr>
        <a:prstGeom prst="rect">
          <a:avLst/>
        </a:prstGeom>
      </dgm:spPr>
    </dgm:pt>
    <dgm:pt modelId="{30979E79-81EA-4345-8437-CC4822AB74E6}" type="pres">
      <dgm:prSet presAssocID="{53A1B4C4-4D7F-425C-87AD-44757C78DED5}" presName="sibTrans" presStyleLbl="sibTrans2D1" presStyleIdx="4" presStyleCnt="5" custAng="5400000" custScaleX="134154" custScaleY="86010"/>
      <dgm:spPr>
        <a:prstGeom prst="triangle">
          <a:avLst/>
        </a:prstGeom>
      </dgm:spPr>
    </dgm:pt>
    <dgm:pt modelId="{F0598029-F827-4578-B22C-960E07A9D71C}" type="pres">
      <dgm:prSet presAssocID="{53A1B4C4-4D7F-425C-87AD-44757C78DED5}" presName="connectorText" presStyleLbl="sibTrans2D1" presStyleIdx="4" presStyleCnt="5"/>
      <dgm:spPr/>
    </dgm:pt>
    <dgm:pt modelId="{838C64A4-1322-4B82-B096-D4A48555F2AA}" type="pres">
      <dgm:prSet presAssocID="{A8B20302-B666-48D9-94B0-E4CF1C93191A}" presName="node" presStyleLbl="node1" presStyleIdx="5" presStyleCnt="6" custScaleY="5641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0A55C0B-B8D8-4F3C-AB3A-4F58322DD626}" type="presOf" srcId="{C51CD2B3-2193-4ACF-9280-D22D0C49BD82}" destId="{83684425-FC2B-4B0B-B10B-586B267BA82A}" srcOrd="0" destOrd="0" presId="urn:microsoft.com/office/officeart/2005/8/layout/process1"/>
    <dgm:cxn modelId="{08298F28-AC48-4223-BA9E-7D70E1640846}" srcId="{C51CD2B3-2193-4ACF-9280-D22D0C49BD82}" destId="{E78046EF-5174-43A4-9180-7AEA51C0CAE4}" srcOrd="4" destOrd="0" parTransId="{ABE84686-E411-4F56-9C7E-818D84022961}" sibTransId="{53A1B4C4-4D7F-425C-87AD-44757C78DED5}"/>
    <dgm:cxn modelId="{2AD9872D-0BED-4EB6-A03B-8C2B112B5FBE}" type="presOf" srcId="{53A1B4C4-4D7F-425C-87AD-44757C78DED5}" destId="{F0598029-F827-4578-B22C-960E07A9D71C}" srcOrd="1" destOrd="0" presId="urn:microsoft.com/office/officeart/2005/8/layout/process1"/>
    <dgm:cxn modelId="{3835CF3A-229D-49CC-8707-6B72B66C72E5}" srcId="{C51CD2B3-2193-4ACF-9280-D22D0C49BD82}" destId="{A8B20302-B666-48D9-94B0-E4CF1C93191A}" srcOrd="5" destOrd="0" parTransId="{D51D0883-0031-4A35-854D-AA3D4C66C97A}" sibTransId="{E007F80E-51AD-4D74-B4E3-156038BF4439}"/>
    <dgm:cxn modelId="{A6EE783F-8F5D-44F6-8BD9-86A777ED5AEE}" type="presOf" srcId="{2653DEF8-F09E-4772-94C8-D4448AF554A8}" destId="{57E26029-84F8-4BB4-ADC2-413059F0D9F7}" srcOrd="0" destOrd="0" presId="urn:microsoft.com/office/officeart/2005/8/layout/process1"/>
    <dgm:cxn modelId="{BE1EB75F-3968-497C-B103-ABC569C154FA}" type="presOf" srcId="{9230C462-370B-4220-B793-2C241A10A269}" destId="{B13C7B24-4ADB-4902-A7C7-4392EF0C778B}" srcOrd="0" destOrd="0" presId="urn:microsoft.com/office/officeart/2005/8/layout/process1"/>
    <dgm:cxn modelId="{95D2E95F-9260-41D0-99D1-A5A94E4F12AF}" type="presOf" srcId="{87C5EB75-9935-49ED-91AC-04F7750F4294}" destId="{13A9F828-FCD4-469D-8998-772989A89506}" srcOrd="1" destOrd="0" presId="urn:microsoft.com/office/officeart/2005/8/layout/process1"/>
    <dgm:cxn modelId="{BFE24943-E55E-41A6-81C1-096DAB2EECE9}" srcId="{C51CD2B3-2193-4ACF-9280-D22D0C49BD82}" destId="{2653DEF8-F09E-4772-94C8-D4448AF554A8}" srcOrd="1" destOrd="0" parTransId="{7B8EBECD-44DB-479F-9E03-2003F1C94215}" sibTransId="{87C5EB75-9935-49ED-91AC-04F7750F4294}"/>
    <dgm:cxn modelId="{0DB5014B-C7FA-45B4-88CA-82AF1EB31944}" type="presOf" srcId="{E78046EF-5174-43A4-9180-7AEA51C0CAE4}" destId="{2AC659C5-31D8-4728-AE2C-2C1265AFD082}" srcOrd="0" destOrd="0" presId="urn:microsoft.com/office/officeart/2005/8/layout/process1"/>
    <dgm:cxn modelId="{D5442D51-81D1-4D41-A833-2EF3053A22A7}" type="presOf" srcId="{A8B20302-B666-48D9-94B0-E4CF1C93191A}" destId="{838C64A4-1322-4B82-B096-D4A48555F2AA}" srcOrd="0" destOrd="0" presId="urn:microsoft.com/office/officeart/2005/8/layout/process1"/>
    <dgm:cxn modelId="{2E6DEE58-1BCE-4039-975D-C93090E3D0E4}" type="presOf" srcId="{235882A4-72EE-418D-A487-C977CB5FB2DA}" destId="{368E0AE3-29D5-438A-A03A-B3BE9EA905EC}" srcOrd="1" destOrd="0" presId="urn:microsoft.com/office/officeart/2005/8/layout/process1"/>
    <dgm:cxn modelId="{D2CE8B5A-206C-4382-BCB8-6E1747F5C2EE}" srcId="{C51CD2B3-2193-4ACF-9280-D22D0C49BD82}" destId="{1D83F65D-401B-4110-BF71-B4B240EC5BA1}" srcOrd="0" destOrd="0" parTransId="{A9A24F7D-D45F-4007-B96D-374DBD1B1623}" sibTransId="{235882A4-72EE-418D-A487-C977CB5FB2DA}"/>
    <dgm:cxn modelId="{8413B699-8414-4C77-8005-24CEE6ADE739}" srcId="{C51CD2B3-2193-4ACF-9280-D22D0C49BD82}" destId="{D8234181-AFCA-49A9-8A51-A1294360CBA9}" srcOrd="2" destOrd="0" parTransId="{3D187301-05B8-423A-8919-1A9D9FA774CB}" sibTransId="{9628BF34-34E6-4D4A-97BD-3843940988D7}"/>
    <dgm:cxn modelId="{0182B4A3-FA31-4126-8B9A-4F60FCDEB538}" type="presOf" srcId="{1D83F65D-401B-4110-BF71-B4B240EC5BA1}" destId="{A7D46E6C-7CF9-4354-AA9F-9836B13BD66B}" srcOrd="0" destOrd="0" presId="urn:microsoft.com/office/officeart/2005/8/layout/process1"/>
    <dgm:cxn modelId="{9DDDEEA9-D08F-406D-9FFE-0ED01E4182AF}" type="presOf" srcId="{9230C462-370B-4220-B793-2C241A10A269}" destId="{DE644636-8656-4254-909E-5CC9202BE394}" srcOrd="1" destOrd="0" presId="urn:microsoft.com/office/officeart/2005/8/layout/process1"/>
    <dgm:cxn modelId="{AC9FC0AB-3835-45F4-A9CB-ED30C5BB4E2A}" type="presOf" srcId="{9628BF34-34E6-4D4A-97BD-3843940988D7}" destId="{944BB62C-9A7D-48C8-BA03-BA5C20AA5E7A}" srcOrd="0" destOrd="0" presId="urn:microsoft.com/office/officeart/2005/8/layout/process1"/>
    <dgm:cxn modelId="{D52BCCB3-7200-4309-B5F5-205F8EBF16C4}" type="presOf" srcId="{87C5EB75-9935-49ED-91AC-04F7750F4294}" destId="{69016918-ACEF-4C32-A9DA-110C6DAD4983}" srcOrd="0" destOrd="0" presId="urn:microsoft.com/office/officeart/2005/8/layout/process1"/>
    <dgm:cxn modelId="{57DE94B8-D5D3-449E-B3C7-A37507C98027}" type="presOf" srcId="{9628BF34-34E6-4D4A-97BD-3843940988D7}" destId="{D95B22F9-09CF-45D4-AAC6-468EE2B4D8D6}" srcOrd="1" destOrd="0" presId="urn:microsoft.com/office/officeart/2005/8/layout/process1"/>
    <dgm:cxn modelId="{479D3AC6-C743-4147-B8D0-D32623AB8E2E}" type="presOf" srcId="{7E234AE7-2D0E-47F5-8E4C-9849B28B85DA}" destId="{C96977BD-E470-46C7-B00E-B63F583FAD67}" srcOrd="0" destOrd="0" presId="urn:microsoft.com/office/officeart/2005/8/layout/process1"/>
    <dgm:cxn modelId="{BDAF63CB-5B90-4906-81C5-9C58DE6EE4BF}" type="presOf" srcId="{53A1B4C4-4D7F-425C-87AD-44757C78DED5}" destId="{30979E79-81EA-4345-8437-CC4822AB74E6}" srcOrd="0" destOrd="0" presId="urn:microsoft.com/office/officeart/2005/8/layout/process1"/>
    <dgm:cxn modelId="{B20C17CC-F098-4FE8-B7FC-9A3BD27624E7}" srcId="{C51CD2B3-2193-4ACF-9280-D22D0C49BD82}" destId="{7E234AE7-2D0E-47F5-8E4C-9849B28B85DA}" srcOrd="3" destOrd="0" parTransId="{44903CCB-F6F6-4ABA-A4EF-9DF2D87AD593}" sibTransId="{9230C462-370B-4220-B793-2C241A10A269}"/>
    <dgm:cxn modelId="{30CB48E8-718D-41D7-A3F5-8091EA8D1719}" type="presOf" srcId="{D8234181-AFCA-49A9-8A51-A1294360CBA9}" destId="{D3A9D293-E0A3-4884-B258-D6E2CC6EC418}" srcOrd="0" destOrd="0" presId="urn:microsoft.com/office/officeart/2005/8/layout/process1"/>
    <dgm:cxn modelId="{8584C1F4-1D61-485C-AD68-AF2B476A5A69}" type="presOf" srcId="{235882A4-72EE-418D-A487-C977CB5FB2DA}" destId="{FA947F45-DEC6-4E22-B844-F1416ECAB524}" srcOrd="0" destOrd="0" presId="urn:microsoft.com/office/officeart/2005/8/layout/process1"/>
    <dgm:cxn modelId="{5F498453-30E8-411F-AD7C-6F7EA3373833}" type="presParOf" srcId="{83684425-FC2B-4B0B-B10B-586B267BA82A}" destId="{A7D46E6C-7CF9-4354-AA9F-9836B13BD66B}" srcOrd="0" destOrd="0" presId="urn:microsoft.com/office/officeart/2005/8/layout/process1"/>
    <dgm:cxn modelId="{0A0556B8-8FBA-4475-8FC7-41CA0D103B9E}" type="presParOf" srcId="{83684425-FC2B-4B0B-B10B-586B267BA82A}" destId="{FA947F45-DEC6-4E22-B844-F1416ECAB524}" srcOrd="1" destOrd="0" presId="urn:microsoft.com/office/officeart/2005/8/layout/process1"/>
    <dgm:cxn modelId="{71AD23A3-8BFC-414E-95E7-6BCF5DF535D9}" type="presParOf" srcId="{FA947F45-DEC6-4E22-B844-F1416ECAB524}" destId="{368E0AE3-29D5-438A-A03A-B3BE9EA905EC}" srcOrd="0" destOrd="0" presId="urn:microsoft.com/office/officeart/2005/8/layout/process1"/>
    <dgm:cxn modelId="{2FE07054-7AEA-416D-A8B3-61EDA6E2026E}" type="presParOf" srcId="{83684425-FC2B-4B0B-B10B-586B267BA82A}" destId="{57E26029-84F8-4BB4-ADC2-413059F0D9F7}" srcOrd="2" destOrd="0" presId="urn:microsoft.com/office/officeart/2005/8/layout/process1"/>
    <dgm:cxn modelId="{74157CD0-1C31-48F6-83FA-7E1A8D1C8F3F}" type="presParOf" srcId="{83684425-FC2B-4B0B-B10B-586B267BA82A}" destId="{69016918-ACEF-4C32-A9DA-110C6DAD4983}" srcOrd="3" destOrd="0" presId="urn:microsoft.com/office/officeart/2005/8/layout/process1"/>
    <dgm:cxn modelId="{D9058220-1B79-46E9-8EC8-16BA9C9B9BE1}" type="presParOf" srcId="{69016918-ACEF-4C32-A9DA-110C6DAD4983}" destId="{13A9F828-FCD4-469D-8998-772989A89506}" srcOrd="0" destOrd="0" presId="urn:microsoft.com/office/officeart/2005/8/layout/process1"/>
    <dgm:cxn modelId="{231ED5FA-E831-4030-A80C-1768C205016D}" type="presParOf" srcId="{83684425-FC2B-4B0B-B10B-586B267BA82A}" destId="{D3A9D293-E0A3-4884-B258-D6E2CC6EC418}" srcOrd="4" destOrd="0" presId="urn:microsoft.com/office/officeart/2005/8/layout/process1"/>
    <dgm:cxn modelId="{A5CA04F1-2B33-4A7D-97CE-3DE5028F74CE}" type="presParOf" srcId="{83684425-FC2B-4B0B-B10B-586B267BA82A}" destId="{944BB62C-9A7D-48C8-BA03-BA5C20AA5E7A}" srcOrd="5" destOrd="0" presId="urn:microsoft.com/office/officeart/2005/8/layout/process1"/>
    <dgm:cxn modelId="{2090BB1A-EFF3-4934-8028-85575FBE6590}" type="presParOf" srcId="{944BB62C-9A7D-48C8-BA03-BA5C20AA5E7A}" destId="{D95B22F9-09CF-45D4-AAC6-468EE2B4D8D6}" srcOrd="0" destOrd="0" presId="urn:microsoft.com/office/officeart/2005/8/layout/process1"/>
    <dgm:cxn modelId="{A97E6B60-395E-43FB-B948-6AD6F43B843F}" type="presParOf" srcId="{83684425-FC2B-4B0B-B10B-586B267BA82A}" destId="{C96977BD-E470-46C7-B00E-B63F583FAD67}" srcOrd="6" destOrd="0" presId="urn:microsoft.com/office/officeart/2005/8/layout/process1"/>
    <dgm:cxn modelId="{3494354F-8DE2-487E-84AC-58584291FCAD}" type="presParOf" srcId="{83684425-FC2B-4B0B-B10B-586B267BA82A}" destId="{B13C7B24-4ADB-4902-A7C7-4392EF0C778B}" srcOrd="7" destOrd="0" presId="urn:microsoft.com/office/officeart/2005/8/layout/process1"/>
    <dgm:cxn modelId="{0C100465-962B-4F6E-941D-83A58DF21E10}" type="presParOf" srcId="{B13C7B24-4ADB-4902-A7C7-4392EF0C778B}" destId="{DE644636-8656-4254-909E-5CC9202BE394}" srcOrd="0" destOrd="0" presId="urn:microsoft.com/office/officeart/2005/8/layout/process1"/>
    <dgm:cxn modelId="{5DED9268-CE8E-42C3-B80B-0699E1D50E68}" type="presParOf" srcId="{83684425-FC2B-4B0B-B10B-586B267BA82A}" destId="{2AC659C5-31D8-4728-AE2C-2C1265AFD082}" srcOrd="8" destOrd="0" presId="urn:microsoft.com/office/officeart/2005/8/layout/process1"/>
    <dgm:cxn modelId="{C45C5517-B1D9-4822-90CE-68C0430C22C6}" type="presParOf" srcId="{83684425-FC2B-4B0B-B10B-586B267BA82A}" destId="{30979E79-81EA-4345-8437-CC4822AB74E6}" srcOrd="9" destOrd="0" presId="urn:microsoft.com/office/officeart/2005/8/layout/process1"/>
    <dgm:cxn modelId="{D1E347B7-96B6-44F4-BE88-9D4D835608B4}" type="presParOf" srcId="{30979E79-81EA-4345-8437-CC4822AB74E6}" destId="{F0598029-F827-4578-B22C-960E07A9D71C}" srcOrd="0" destOrd="0" presId="urn:microsoft.com/office/officeart/2005/8/layout/process1"/>
    <dgm:cxn modelId="{9432E8F6-BB10-4229-B36B-61A7826A7727}" type="presParOf" srcId="{83684425-FC2B-4B0B-B10B-586B267BA82A}" destId="{838C64A4-1322-4B82-B096-D4A48555F2A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1CD2B3-2193-4ACF-9280-D22D0C49BD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D83F65D-401B-4110-BF71-B4B240EC5BA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Оборудование было устаревшим или выработавшим свой ресурс</a:t>
          </a:r>
          <a:endParaRPr lang="ru-RU" sz="1200" dirty="0">
            <a:solidFill>
              <a:schemeClr val="tx1"/>
            </a:solidFill>
          </a:endParaRPr>
        </a:p>
      </dgm:t>
    </dgm:pt>
    <dgm:pt modelId="{A9A24F7D-D45F-4007-B96D-374DBD1B1623}" type="parTrans" cxnId="{D2CE8B5A-206C-4382-BCB8-6E1747F5C2EE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235882A4-72EE-418D-A487-C977CB5FB2DA}" type="sibTrans" cxnId="{D2CE8B5A-206C-4382-BCB8-6E1747F5C2EE}">
      <dgm:prSet custT="1"/>
      <dgm:spPr>
        <a:solidFill>
          <a:srgbClr val="008080"/>
        </a:solidFill>
      </dgm:spPr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2653DEF8-F09E-4772-94C8-D4448AF554A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Модернизация могла не в полной мере восстановить ресурс оборудования</a:t>
          </a:r>
          <a:endParaRPr lang="ru-RU" sz="1200" dirty="0">
            <a:solidFill>
              <a:schemeClr val="tx1"/>
            </a:solidFill>
          </a:endParaRPr>
        </a:p>
      </dgm:t>
    </dgm:pt>
    <dgm:pt modelId="{7B8EBECD-44DB-479F-9E03-2003F1C94215}" type="parTrans" cxnId="{BFE24943-E55E-41A6-81C1-096DAB2EECE9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87C5EB75-9935-49ED-91AC-04F7750F4294}" type="sibTrans" cxnId="{BFE24943-E55E-41A6-81C1-096DAB2EECE9}">
      <dgm:prSet custT="1"/>
      <dgm:spPr>
        <a:solidFill>
          <a:srgbClr val="008080"/>
        </a:solidFill>
      </dgm:spPr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D8234181-AFCA-49A9-8A51-A1294360CBA9}">
      <dgm:prSet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Параметры оборудования не соответствовали изменившимся условиям</a:t>
          </a:r>
          <a:endParaRPr lang="ru-RU" sz="1200" dirty="0">
            <a:solidFill>
              <a:schemeClr val="tx1"/>
            </a:solidFill>
          </a:endParaRPr>
        </a:p>
      </dgm:t>
    </dgm:pt>
    <dgm:pt modelId="{3D187301-05B8-423A-8919-1A9D9FA774CB}" type="parTrans" cxnId="{8413B699-8414-4C77-8005-24CEE6ADE739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9628BF34-34E6-4D4A-97BD-3843940988D7}" type="sibTrans" cxnId="{8413B699-8414-4C77-8005-24CEE6ADE739}">
      <dgm:prSet custT="1"/>
      <dgm:spPr>
        <a:solidFill>
          <a:srgbClr val="008080"/>
        </a:solidFill>
      </dgm:spPr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A8B20302-B666-48D9-94B0-E4CF1C93191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Повреждение турбинного оборудования, расположенного рядом с местом проведения работ</a:t>
          </a:r>
          <a:endParaRPr lang="ru-RU" sz="1200" dirty="0">
            <a:solidFill>
              <a:schemeClr val="tx1"/>
            </a:solidFill>
          </a:endParaRPr>
        </a:p>
      </dgm:t>
    </dgm:pt>
    <dgm:pt modelId="{E007F80E-51AD-4D74-B4E3-156038BF4439}" type="sibTrans" cxnId="{3835CF3A-229D-49CC-8707-6B72B66C72E5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D51D0883-0031-4A35-854D-AA3D4C66C97A}" type="parTrans" cxnId="{3835CF3A-229D-49CC-8707-6B72B66C72E5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E78046EF-5174-43A4-9180-7AEA51C0CAE4}">
      <dgm:prSet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Невыполнение необходимого объёма работ</a:t>
          </a:r>
          <a:endParaRPr lang="ru-RU" sz="1200" dirty="0">
            <a:solidFill>
              <a:schemeClr val="tx1"/>
            </a:solidFill>
          </a:endParaRPr>
        </a:p>
      </dgm:t>
    </dgm:pt>
    <dgm:pt modelId="{53A1B4C4-4D7F-425C-87AD-44757C78DED5}" type="sibTrans" cxnId="{08298F28-AC48-4223-BA9E-7D70E1640846}">
      <dgm:prSet custT="1"/>
      <dgm:spPr>
        <a:solidFill>
          <a:srgbClr val="008080"/>
        </a:solidFill>
      </dgm:spPr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ABE84686-E411-4F56-9C7E-818D84022961}" type="parTrans" cxnId="{08298F28-AC48-4223-BA9E-7D70E1640846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7E234AE7-2D0E-47F5-8E4C-9849B28B85DA}">
      <dgm:prSet custT="1"/>
      <dgm:spPr>
        <a:solidFill>
          <a:srgbClr val="FFC000"/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Повреждение подшипника при установке</a:t>
          </a:r>
          <a:endParaRPr lang="ru-RU" sz="1200" dirty="0">
            <a:solidFill>
              <a:schemeClr val="tx1"/>
            </a:solidFill>
          </a:endParaRPr>
        </a:p>
      </dgm:t>
    </dgm:pt>
    <dgm:pt modelId="{9230C462-370B-4220-B793-2C241A10A269}" type="sibTrans" cxnId="{B20C17CC-F098-4FE8-B7FC-9A3BD27624E7}">
      <dgm:prSet custT="1"/>
      <dgm:spPr>
        <a:solidFill>
          <a:srgbClr val="008080"/>
        </a:solidFill>
      </dgm:spPr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44903CCB-F6F6-4ABA-A4EF-9DF2D87AD593}" type="parTrans" cxnId="{B20C17CC-F098-4FE8-B7FC-9A3BD27624E7}">
      <dgm:prSet/>
      <dgm:spPr/>
      <dgm:t>
        <a:bodyPr/>
        <a:lstStyle/>
        <a:p>
          <a:endParaRPr lang="ru-RU" sz="900">
            <a:solidFill>
              <a:schemeClr val="tx1"/>
            </a:solidFill>
          </a:endParaRPr>
        </a:p>
      </dgm:t>
    </dgm:pt>
    <dgm:pt modelId="{83684425-FC2B-4B0B-B10B-586B267BA82A}" type="pres">
      <dgm:prSet presAssocID="{C51CD2B3-2193-4ACF-9280-D22D0C49BD82}" presName="Name0" presStyleCnt="0">
        <dgm:presLayoutVars>
          <dgm:dir/>
          <dgm:resizeHandles val="exact"/>
        </dgm:presLayoutVars>
      </dgm:prSet>
      <dgm:spPr/>
    </dgm:pt>
    <dgm:pt modelId="{A7D46E6C-7CF9-4354-AA9F-9836B13BD66B}" type="pres">
      <dgm:prSet presAssocID="{1D83F65D-401B-4110-BF71-B4B240EC5BA1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FA947F45-DEC6-4E22-B844-F1416ECAB524}" type="pres">
      <dgm:prSet presAssocID="{235882A4-72EE-418D-A487-C977CB5FB2DA}" presName="sibTrans" presStyleLbl="sibTrans2D1" presStyleIdx="0" presStyleCnt="5" custAng="5400000" custScaleX="146679" custScaleY="83591"/>
      <dgm:spPr>
        <a:prstGeom prst="triangle">
          <a:avLst/>
        </a:prstGeom>
      </dgm:spPr>
    </dgm:pt>
    <dgm:pt modelId="{368E0AE3-29D5-438A-A03A-B3BE9EA905EC}" type="pres">
      <dgm:prSet presAssocID="{235882A4-72EE-418D-A487-C977CB5FB2DA}" presName="connectorText" presStyleLbl="sibTrans2D1" presStyleIdx="0" presStyleCnt="5"/>
      <dgm:spPr/>
    </dgm:pt>
    <dgm:pt modelId="{57E26029-84F8-4BB4-ADC2-413059F0D9F7}" type="pres">
      <dgm:prSet presAssocID="{2653DEF8-F09E-4772-94C8-D4448AF554A8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69016918-ACEF-4C32-A9DA-110C6DAD4983}" type="pres">
      <dgm:prSet presAssocID="{87C5EB75-9935-49ED-91AC-04F7750F4294}" presName="sibTrans" presStyleLbl="sibTrans2D1" presStyleIdx="1" presStyleCnt="5" custAng="5400000" custScaleX="146679" custScaleY="83591"/>
      <dgm:spPr>
        <a:prstGeom prst="triangle">
          <a:avLst/>
        </a:prstGeom>
      </dgm:spPr>
    </dgm:pt>
    <dgm:pt modelId="{13A9F828-FCD4-469D-8998-772989A89506}" type="pres">
      <dgm:prSet presAssocID="{87C5EB75-9935-49ED-91AC-04F7750F4294}" presName="connectorText" presStyleLbl="sibTrans2D1" presStyleIdx="1" presStyleCnt="5"/>
      <dgm:spPr/>
    </dgm:pt>
    <dgm:pt modelId="{D3A9D293-E0A3-4884-B258-D6E2CC6EC418}" type="pres">
      <dgm:prSet presAssocID="{D8234181-AFCA-49A9-8A51-A1294360CBA9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944BB62C-9A7D-48C8-BA03-BA5C20AA5E7A}" type="pres">
      <dgm:prSet presAssocID="{9628BF34-34E6-4D4A-97BD-3843940988D7}" presName="sibTrans" presStyleLbl="sibTrans2D1" presStyleIdx="2" presStyleCnt="5" custAng="5400000" custScaleX="146679" custScaleY="83591"/>
      <dgm:spPr>
        <a:prstGeom prst="triangle">
          <a:avLst/>
        </a:prstGeom>
      </dgm:spPr>
    </dgm:pt>
    <dgm:pt modelId="{D95B22F9-09CF-45D4-AAC6-468EE2B4D8D6}" type="pres">
      <dgm:prSet presAssocID="{9628BF34-34E6-4D4A-97BD-3843940988D7}" presName="connectorText" presStyleLbl="sibTrans2D1" presStyleIdx="2" presStyleCnt="5"/>
      <dgm:spPr/>
    </dgm:pt>
    <dgm:pt modelId="{C96977BD-E470-46C7-B00E-B63F583FAD67}" type="pres">
      <dgm:prSet presAssocID="{7E234AE7-2D0E-47F5-8E4C-9849B28B85DA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B13C7B24-4ADB-4902-A7C7-4392EF0C778B}" type="pres">
      <dgm:prSet presAssocID="{9230C462-370B-4220-B793-2C241A10A269}" presName="sibTrans" presStyleLbl="sibTrans2D1" presStyleIdx="3" presStyleCnt="5" custAng="5400000" custScaleX="146679" custScaleY="83591"/>
      <dgm:spPr>
        <a:prstGeom prst="triangle">
          <a:avLst/>
        </a:prstGeom>
      </dgm:spPr>
    </dgm:pt>
    <dgm:pt modelId="{DE644636-8656-4254-909E-5CC9202BE394}" type="pres">
      <dgm:prSet presAssocID="{9230C462-370B-4220-B793-2C241A10A269}" presName="connectorText" presStyleLbl="sibTrans2D1" presStyleIdx="3" presStyleCnt="5"/>
      <dgm:spPr/>
    </dgm:pt>
    <dgm:pt modelId="{2AC659C5-31D8-4728-AE2C-2C1265AFD082}" type="pres">
      <dgm:prSet presAssocID="{E78046EF-5174-43A4-9180-7AEA51C0CAE4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0979E79-81EA-4345-8437-CC4822AB74E6}" type="pres">
      <dgm:prSet presAssocID="{53A1B4C4-4D7F-425C-87AD-44757C78DED5}" presName="sibTrans" presStyleLbl="sibTrans2D1" presStyleIdx="4" presStyleCnt="5" custAng="5400000" custScaleX="146679" custScaleY="83591"/>
      <dgm:spPr>
        <a:prstGeom prst="triangle">
          <a:avLst/>
        </a:prstGeom>
      </dgm:spPr>
    </dgm:pt>
    <dgm:pt modelId="{F0598029-F827-4578-B22C-960E07A9D71C}" type="pres">
      <dgm:prSet presAssocID="{53A1B4C4-4D7F-425C-87AD-44757C78DED5}" presName="connectorText" presStyleLbl="sibTrans2D1" presStyleIdx="4" presStyleCnt="5"/>
      <dgm:spPr/>
    </dgm:pt>
    <dgm:pt modelId="{838C64A4-1322-4B82-B096-D4A48555F2AA}" type="pres">
      <dgm:prSet presAssocID="{A8B20302-B666-48D9-94B0-E4CF1C93191A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0A55C0B-B8D8-4F3C-AB3A-4F58322DD626}" type="presOf" srcId="{C51CD2B3-2193-4ACF-9280-D22D0C49BD82}" destId="{83684425-FC2B-4B0B-B10B-586B267BA82A}" srcOrd="0" destOrd="0" presId="urn:microsoft.com/office/officeart/2005/8/layout/process1"/>
    <dgm:cxn modelId="{08298F28-AC48-4223-BA9E-7D70E1640846}" srcId="{C51CD2B3-2193-4ACF-9280-D22D0C49BD82}" destId="{E78046EF-5174-43A4-9180-7AEA51C0CAE4}" srcOrd="4" destOrd="0" parTransId="{ABE84686-E411-4F56-9C7E-818D84022961}" sibTransId="{53A1B4C4-4D7F-425C-87AD-44757C78DED5}"/>
    <dgm:cxn modelId="{2AD9872D-0BED-4EB6-A03B-8C2B112B5FBE}" type="presOf" srcId="{53A1B4C4-4D7F-425C-87AD-44757C78DED5}" destId="{F0598029-F827-4578-B22C-960E07A9D71C}" srcOrd="1" destOrd="0" presId="urn:microsoft.com/office/officeart/2005/8/layout/process1"/>
    <dgm:cxn modelId="{3835CF3A-229D-49CC-8707-6B72B66C72E5}" srcId="{C51CD2B3-2193-4ACF-9280-D22D0C49BD82}" destId="{A8B20302-B666-48D9-94B0-E4CF1C93191A}" srcOrd="5" destOrd="0" parTransId="{D51D0883-0031-4A35-854D-AA3D4C66C97A}" sibTransId="{E007F80E-51AD-4D74-B4E3-156038BF4439}"/>
    <dgm:cxn modelId="{A6EE783F-8F5D-44F6-8BD9-86A777ED5AEE}" type="presOf" srcId="{2653DEF8-F09E-4772-94C8-D4448AF554A8}" destId="{57E26029-84F8-4BB4-ADC2-413059F0D9F7}" srcOrd="0" destOrd="0" presId="urn:microsoft.com/office/officeart/2005/8/layout/process1"/>
    <dgm:cxn modelId="{BE1EB75F-3968-497C-B103-ABC569C154FA}" type="presOf" srcId="{9230C462-370B-4220-B793-2C241A10A269}" destId="{B13C7B24-4ADB-4902-A7C7-4392EF0C778B}" srcOrd="0" destOrd="0" presId="urn:microsoft.com/office/officeart/2005/8/layout/process1"/>
    <dgm:cxn modelId="{95D2E95F-9260-41D0-99D1-A5A94E4F12AF}" type="presOf" srcId="{87C5EB75-9935-49ED-91AC-04F7750F4294}" destId="{13A9F828-FCD4-469D-8998-772989A89506}" srcOrd="1" destOrd="0" presId="urn:microsoft.com/office/officeart/2005/8/layout/process1"/>
    <dgm:cxn modelId="{BFE24943-E55E-41A6-81C1-096DAB2EECE9}" srcId="{C51CD2B3-2193-4ACF-9280-D22D0C49BD82}" destId="{2653DEF8-F09E-4772-94C8-D4448AF554A8}" srcOrd="1" destOrd="0" parTransId="{7B8EBECD-44DB-479F-9E03-2003F1C94215}" sibTransId="{87C5EB75-9935-49ED-91AC-04F7750F4294}"/>
    <dgm:cxn modelId="{0DB5014B-C7FA-45B4-88CA-82AF1EB31944}" type="presOf" srcId="{E78046EF-5174-43A4-9180-7AEA51C0CAE4}" destId="{2AC659C5-31D8-4728-AE2C-2C1265AFD082}" srcOrd="0" destOrd="0" presId="urn:microsoft.com/office/officeart/2005/8/layout/process1"/>
    <dgm:cxn modelId="{D5442D51-81D1-4D41-A833-2EF3053A22A7}" type="presOf" srcId="{A8B20302-B666-48D9-94B0-E4CF1C93191A}" destId="{838C64A4-1322-4B82-B096-D4A48555F2AA}" srcOrd="0" destOrd="0" presId="urn:microsoft.com/office/officeart/2005/8/layout/process1"/>
    <dgm:cxn modelId="{2E6DEE58-1BCE-4039-975D-C93090E3D0E4}" type="presOf" srcId="{235882A4-72EE-418D-A487-C977CB5FB2DA}" destId="{368E0AE3-29D5-438A-A03A-B3BE9EA905EC}" srcOrd="1" destOrd="0" presId="urn:microsoft.com/office/officeart/2005/8/layout/process1"/>
    <dgm:cxn modelId="{D2CE8B5A-206C-4382-BCB8-6E1747F5C2EE}" srcId="{C51CD2B3-2193-4ACF-9280-D22D0C49BD82}" destId="{1D83F65D-401B-4110-BF71-B4B240EC5BA1}" srcOrd="0" destOrd="0" parTransId="{A9A24F7D-D45F-4007-B96D-374DBD1B1623}" sibTransId="{235882A4-72EE-418D-A487-C977CB5FB2DA}"/>
    <dgm:cxn modelId="{8413B699-8414-4C77-8005-24CEE6ADE739}" srcId="{C51CD2B3-2193-4ACF-9280-D22D0C49BD82}" destId="{D8234181-AFCA-49A9-8A51-A1294360CBA9}" srcOrd="2" destOrd="0" parTransId="{3D187301-05B8-423A-8919-1A9D9FA774CB}" sibTransId="{9628BF34-34E6-4D4A-97BD-3843940988D7}"/>
    <dgm:cxn modelId="{0182B4A3-FA31-4126-8B9A-4F60FCDEB538}" type="presOf" srcId="{1D83F65D-401B-4110-BF71-B4B240EC5BA1}" destId="{A7D46E6C-7CF9-4354-AA9F-9836B13BD66B}" srcOrd="0" destOrd="0" presId="urn:microsoft.com/office/officeart/2005/8/layout/process1"/>
    <dgm:cxn modelId="{9DDDEEA9-D08F-406D-9FFE-0ED01E4182AF}" type="presOf" srcId="{9230C462-370B-4220-B793-2C241A10A269}" destId="{DE644636-8656-4254-909E-5CC9202BE394}" srcOrd="1" destOrd="0" presId="urn:microsoft.com/office/officeart/2005/8/layout/process1"/>
    <dgm:cxn modelId="{AC9FC0AB-3835-45F4-A9CB-ED30C5BB4E2A}" type="presOf" srcId="{9628BF34-34E6-4D4A-97BD-3843940988D7}" destId="{944BB62C-9A7D-48C8-BA03-BA5C20AA5E7A}" srcOrd="0" destOrd="0" presId="urn:microsoft.com/office/officeart/2005/8/layout/process1"/>
    <dgm:cxn modelId="{D52BCCB3-7200-4309-B5F5-205F8EBF16C4}" type="presOf" srcId="{87C5EB75-9935-49ED-91AC-04F7750F4294}" destId="{69016918-ACEF-4C32-A9DA-110C6DAD4983}" srcOrd="0" destOrd="0" presId="urn:microsoft.com/office/officeart/2005/8/layout/process1"/>
    <dgm:cxn modelId="{57DE94B8-D5D3-449E-B3C7-A37507C98027}" type="presOf" srcId="{9628BF34-34E6-4D4A-97BD-3843940988D7}" destId="{D95B22F9-09CF-45D4-AAC6-468EE2B4D8D6}" srcOrd="1" destOrd="0" presId="urn:microsoft.com/office/officeart/2005/8/layout/process1"/>
    <dgm:cxn modelId="{479D3AC6-C743-4147-B8D0-D32623AB8E2E}" type="presOf" srcId="{7E234AE7-2D0E-47F5-8E4C-9849B28B85DA}" destId="{C96977BD-E470-46C7-B00E-B63F583FAD67}" srcOrd="0" destOrd="0" presId="urn:microsoft.com/office/officeart/2005/8/layout/process1"/>
    <dgm:cxn modelId="{BDAF63CB-5B90-4906-81C5-9C58DE6EE4BF}" type="presOf" srcId="{53A1B4C4-4D7F-425C-87AD-44757C78DED5}" destId="{30979E79-81EA-4345-8437-CC4822AB74E6}" srcOrd="0" destOrd="0" presId="urn:microsoft.com/office/officeart/2005/8/layout/process1"/>
    <dgm:cxn modelId="{B20C17CC-F098-4FE8-B7FC-9A3BD27624E7}" srcId="{C51CD2B3-2193-4ACF-9280-D22D0C49BD82}" destId="{7E234AE7-2D0E-47F5-8E4C-9849B28B85DA}" srcOrd="3" destOrd="0" parTransId="{44903CCB-F6F6-4ABA-A4EF-9DF2D87AD593}" sibTransId="{9230C462-370B-4220-B793-2C241A10A269}"/>
    <dgm:cxn modelId="{30CB48E8-718D-41D7-A3F5-8091EA8D1719}" type="presOf" srcId="{D8234181-AFCA-49A9-8A51-A1294360CBA9}" destId="{D3A9D293-E0A3-4884-B258-D6E2CC6EC418}" srcOrd="0" destOrd="0" presId="urn:microsoft.com/office/officeart/2005/8/layout/process1"/>
    <dgm:cxn modelId="{8584C1F4-1D61-485C-AD68-AF2B476A5A69}" type="presOf" srcId="{235882A4-72EE-418D-A487-C977CB5FB2DA}" destId="{FA947F45-DEC6-4E22-B844-F1416ECAB524}" srcOrd="0" destOrd="0" presId="urn:microsoft.com/office/officeart/2005/8/layout/process1"/>
    <dgm:cxn modelId="{5F498453-30E8-411F-AD7C-6F7EA3373833}" type="presParOf" srcId="{83684425-FC2B-4B0B-B10B-586B267BA82A}" destId="{A7D46E6C-7CF9-4354-AA9F-9836B13BD66B}" srcOrd="0" destOrd="0" presId="urn:microsoft.com/office/officeart/2005/8/layout/process1"/>
    <dgm:cxn modelId="{0A0556B8-8FBA-4475-8FC7-41CA0D103B9E}" type="presParOf" srcId="{83684425-FC2B-4B0B-B10B-586B267BA82A}" destId="{FA947F45-DEC6-4E22-B844-F1416ECAB524}" srcOrd="1" destOrd="0" presId="urn:microsoft.com/office/officeart/2005/8/layout/process1"/>
    <dgm:cxn modelId="{71AD23A3-8BFC-414E-95E7-6BCF5DF535D9}" type="presParOf" srcId="{FA947F45-DEC6-4E22-B844-F1416ECAB524}" destId="{368E0AE3-29D5-438A-A03A-B3BE9EA905EC}" srcOrd="0" destOrd="0" presId="urn:microsoft.com/office/officeart/2005/8/layout/process1"/>
    <dgm:cxn modelId="{2FE07054-7AEA-416D-A8B3-61EDA6E2026E}" type="presParOf" srcId="{83684425-FC2B-4B0B-B10B-586B267BA82A}" destId="{57E26029-84F8-4BB4-ADC2-413059F0D9F7}" srcOrd="2" destOrd="0" presId="urn:microsoft.com/office/officeart/2005/8/layout/process1"/>
    <dgm:cxn modelId="{74157CD0-1C31-48F6-83FA-7E1A8D1C8F3F}" type="presParOf" srcId="{83684425-FC2B-4B0B-B10B-586B267BA82A}" destId="{69016918-ACEF-4C32-A9DA-110C6DAD4983}" srcOrd="3" destOrd="0" presId="urn:microsoft.com/office/officeart/2005/8/layout/process1"/>
    <dgm:cxn modelId="{D9058220-1B79-46E9-8EC8-16BA9C9B9BE1}" type="presParOf" srcId="{69016918-ACEF-4C32-A9DA-110C6DAD4983}" destId="{13A9F828-FCD4-469D-8998-772989A89506}" srcOrd="0" destOrd="0" presId="urn:microsoft.com/office/officeart/2005/8/layout/process1"/>
    <dgm:cxn modelId="{231ED5FA-E831-4030-A80C-1768C205016D}" type="presParOf" srcId="{83684425-FC2B-4B0B-B10B-586B267BA82A}" destId="{D3A9D293-E0A3-4884-B258-D6E2CC6EC418}" srcOrd="4" destOrd="0" presId="urn:microsoft.com/office/officeart/2005/8/layout/process1"/>
    <dgm:cxn modelId="{A5CA04F1-2B33-4A7D-97CE-3DE5028F74CE}" type="presParOf" srcId="{83684425-FC2B-4B0B-B10B-586B267BA82A}" destId="{944BB62C-9A7D-48C8-BA03-BA5C20AA5E7A}" srcOrd="5" destOrd="0" presId="urn:microsoft.com/office/officeart/2005/8/layout/process1"/>
    <dgm:cxn modelId="{2090BB1A-EFF3-4934-8028-85575FBE6590}" type="presParOf" srcId="{944BB62C-9A7D-48C8-BA03-BA5C20AA5E7A}" destId="{D95B22F9-09CF-45D4-AAC6-468EE2B4D8D6}" srcOrd="0" destOrd="0" presId="urn:microsoft.com/office/officeart/2005/8/layout/process1"/>
    <dgm:cxn modelId="{A97E6B60-395E-43FB-B948-6AD6F43B843F}" type="presParOf" srcId="{83684425-FC2B-4B0B-B10B-586B267BA82A}" destId="{C96977BD-E470-46C7-B00E-B63F583FAD67}" srcOrd="6" destOrd="0" presId="urn:microsoft.com/office/officeart/2005/8/layout/process1"/>
    <dgm:cxn modelId="{3494354F-8DE2-487E-84AC-58584291FCAD}" type="presParOf" srcId="{83684425-FC2B-4B0B-B10B-586B267BA82A}" destId="{B13C7B24-4ADB-4902-A7C7-4392EF0C778B}" srcOrd="7" destOrd="0" presId="urn:microsoft.com/office/officeart/2005/8/layout/process1"/>
    <dgm:cxn modelId="{0C100465-962B-4F6E-941D-83A58DF21E10}" type="presParOf" srcId="{B13C7B24-4ADB-4902-A7C7-4392EF0C778B}" destId="{DE644636-8656-4254-909E-5CC9202BE394}" srcOrd="0" destOrd="0" presId="urn:microsoft.com/office/officeart/2005/8/layout/process1"/>
    <dgm:cxn modelId="{5DED9268-CE8E-42C3-B80B-0699E1D50E68}" type="presParOf" srcId="{83684425-FC2B-4B0B-B10B-586B267BA82A}" destId="{2AC659C5-31D8-4728-AE2C-2C1265AFD082}" srcOrd="8" destOrd="0" presId="urn:microsoft.com/office/officeart/2005/8/layout/process1"/>
    <dgm:cxn modelId="{C45C5517-B1D9-4822-90CE-68C0430C22C6}" type="presParOf" srcId="{83684425-FC2B-4B0B-B10B-586B267BA82A}" destId="{30979E79-81EA-4345-8437-CC4822AB74E6}" srcOrd="9" destOrd="0" presId="urn:microsoft.com/office/officeart/2005/8/layout/process1"/>
    <dgm:cxn modelId="{D1E347B7-96B6-44F4-BE88-9D4D835608B4}" type="presParOf" srcId="{30979E79-81EA-4345-8437-CC4822AB74E6}" destId="{F0598029-F827-4578-B22C-960E07A9D71C}" srcOrd="0" destOrd="0" presId="urn:microsoft.com/office/officeart/2005/8/layout/process1"/>
    <dgm:cxn modelId="{9432E8F6-BB10-4229-B36B-61A7826A7727}" type="presParOf" srcId="{83684425-FC2B-4B0B-B10B-586B267BA82A}" destId="{838C64A4-1322-4B82-B096-D4A48555F2A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1CD2B3-2193-4ACF-9280-D22D0C49BD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D83F65D-401B-4110-BF71-B4B240EC5BA1}">
      <dgm:prSet phldrT="[Текст]" custT="1"/>
      <dgm:spPr>
        <a:solidFill>
          <a:srgbClr val="008F99">
            <a:alpha val="53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Поиск причин отказа оборудования 2-5.02.2023</a:t>
          </a:r>
          <a:endParaRPr lang="ru-RU" sz="1200" dirty="0">
            <a:solidFill>
              <a:schemeClr val="tx1"/>
            </a:solidFill>
          </a:endParaRPr>
        </a:p>
      </dgm:t>
    </dgm:pt>
    <dgm:pt modelId="{A9A24F7D-D45F-4007-B96D-374DBD1B1623}" type="parTrans" cxnId="{D2CE8B5A-206C-4382-BCB8-6E1747F5C2EE}">
      <dgm:prSet/>
      <dgm:spPr/>
      <dgm:t>
        <a:bodyPr/>
        <a:lstStyle/>
        <a:p>
          <a:endParaRPr lang="ru-RU"/>
        </a:p>
      </dgm:t>
    </dgm:pt>
    <dgm:pt modelId="{235882A4-72EE-418D-A487-C977CB5FB2DA}" type="sibTrans" cxnId="{D2CE8B5A-206C-4382-BCB8-6E1747F5C2EE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2653DEF8-F09E-4772-94C8-D4448AF554A8}">
      <dgm:prSet phldrT="[Текст]"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Поиск /  Изготовление запасных частей с 5-30.03.2023</a:t>
          </a:r>
          <a:endParaRPr lang="ru-RU" sz="1200" dirty="0">
            <a:solidFill>
              <a:schemeClr val="tx1"/>
            </a:solidFill>
          </a:endParaRPr>
        </a:p>
      </dgm:t>
    </dgm:pt>
    <dgm:pt modelId="{7B8EBECD-44DB-479F-9E03-2003F1C94215}" type="parTrans" cxnId="{BFE24943-E55E-41A6-81C1-096DAB2EECE9}">
      <dgm:prSet/>
      <dgm:spPr/>
      <dgm:t>
        <a:bodyPr/>
        <a:lstStyle/>
        <a:p>
          <a:endParaRPr lang="ru-RU"/>
        </a:p>
      </dgm:t>
    </dgm:pt>
    <dgm:pt modelId="{87C5EB75-9935-49ED-91AC-04F7750F4294}" type="sibTrans" cxnId="{BFE24943-E55E-41A6-81C1-096DAB2EECE9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A8B20302-B666-48D9-94B0-E4CF1C93191A}">
      <dgm:prSet phldrT="[Текст]"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Ввод турбины в работу 19.04.2023</a:t>
          </a:r>
          <a:endParaRPr lang="ru-RU" sz="1200" dirty="0">
            <a:solidFill>
              <a:schemeClr val="tx1"/>
            </a:solidFill>
          </a:endParaRPr>
        </a:p>
      </dgm:t>
    </dgm:pt>
    <dgm:pt modelId="{E007F80E-51AD-4D74-B4E3-156038BF4439}" type="sibTrans" cxnId="{3835CF3A-229D-49CC-8707-6B72B66C72E5}">
      <dgm:prSet/>
      <dgm:spPr/>
      <dgm:t>
        <a:bodyPr/>
        <a:lstStyle/>
        <a:p>
          <a:endParaRPr lang="ru-RU"/>
        </a:p>
      </dgm:t>
    </dgm:pt>
    <dgm:pt modelId="{D51D0883-0031-4A35-854D-AA3D4C66C97A}" type="parTrans" cxnId="{3835CF3A-229D-49CC-8707-6B72B66C72E5}">
      <dgm:prSet/>
      <dgm:spPr/>
      <dgm:t>
        <a:bodyPr/>
        <a:lstStyle/>
        <a:p>
          <a:endParaRPr lang="ru-RU"/>
        </a:p>
      </dgm:t>
    </dgm:pt>
    <dgm:pt modelId="{E78046EF-5174-43A4-9180-7AEA51C0CAE4}">
      <dgm:prSet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Устранение выявленных отклонений 7-9.04.2023</a:t>
          </a:r>
          <a:endParaRPr lang="ru-RU" sz="1200" dirty="0">
            <a:solidFill>
              <a:schemeClr val="tx1"/>
            </a:solidFill>
          </a:endParaRPr>
        </a:p>
      </dgm:t>
    </dgm:pt>
    <dgm:pt modelId="{53A1B4C4-4D7F-425C-87AD-44757C78DED5}" type="sibTrans" cxnId="{08298F28-AC48-4223-BA9E-7D70E1640846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ABE84686-E411-4F56-9C7E-818D84022961}" type="parTrans" cxnId="{08298F28-AC48-4223-BA9E-7D70E1640846}">
      <dgm:prSet/>
      <dgm:spPr/>
      <dgm:t>
        <a:bodyPr/>
        <a:lstStyle/>
        <a:p>
          <a:endParaRPr lang="ru-RU"/>
        </a:p>
      </dgm:t>
    </dgm:pt>
    <dgm:pt modelId="{7E234AE7-2D0E-47F5-8E4C-9849B28B85DA}">
      <dgm:prSet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Первичный пуск оборудования 6.04.2024</a:t>
          </a:r>
          <a:endParaRPr lang="ru-RU" sz="1200" dirty="0">
            <a:solidFill>
              <a:schemeClr val="tx1"/>
            </a:solidFill>
          </a:endParaRPr>
        </a:p>
      </dgm:t>
    </dgm:pt>
    <dgm:pt modelId="{9230C462-370B-4220-B793-2C241A10A269}" type="sibTrans" cxnId="{B20C17CC-F098-4FE8-B7FC-9A3BD27624E7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44903CCB-F6F6-4ABA-A4EF-9DF2D87AD593}" type="parTrans" cxnId="{B20C17CC-F098-4FE8-B7FC-9A3BD27624E7}">
      <dgm:prSet/>
      <dgm:spPr/>
      <dgm:t>
        <a:bodyPr/>
        <a:lstStyle/>
        <a:p>
          <a:endParaRPr lang="ru-RU"/>
        </a:p>
      </dgm:t>
    </dgm:pt>
    <dgm:pt modelId="{D8234181-AFCA-49A9-8A51-A1294360CBA9}">
      <dgm:prSet custT="1"/>
      <dgm:spPr>
        <a:solidFill>
          <a:srgbClr val="008F99">
            <a:alpha val="50000"/>
          </a:srgbClr>
        </a:solidFill>
      </dgm:spPr>
      <dgm:t>
        <a:bodyPr/>
        <a:lstStyle/>
        <a:p>
          <a:r>
            <a:rPr lang="ru-RU" sz="1200" baseline="0" dirty="0">
              <a:solidFill>
                <a:schemeClr val="tx1"/>
              </a:solidFill>
            </a:rPr>
            <a:t>Проведение ремонтных работ с 30.03-5.04.2023</a:t>
          </a:r>
          <a:endParaRPr lang="ru-RU" sz="1200" dirty="0">
            <a:solidFill>
              <a:schemeClr val="tx1"/>
            </a:solidFill>
          </a:endParaRPr>
        </a:p>
      </dgm:t>
    </dgm:pt>
    <dgm:pt modelId="{9628BF34-34E6-4D4A-97BD-3843940988D7}" type="sibTrans" cxnId="{8413B699-8414-4C77-8005-24CEE6ADE739}">
      <dgm:prSet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3D187301-05B8-423A-8919-1A9D9FA774CB}" type="parTrans" cxnId="{8413B699-8414-4C77-8005-24CEE6ADE739}">
      <dgm:prSet/>
      <dgm:spPr/>
      <dgm:t>
        <a:bodyPr/>
        <a:lstStyle/>
        <a:p>
          <a:endParaRPr lang="ru-RU"/>
        </a:p>
      </dgm:t>
    </dgm:pt>
    <dgm:pt modelId="{83684425-FC2B-4B0B-B10B-586B267BA82A}" type="pres">
      <dgm:prSet presAssocID="{C51CD2B3-2193-4ACF-9280-D22D0C49BD82}" presName="Name0" presStyleCnt="0">
        <dgm:presLayoutVars>
          <dgm:dir/>
          <dgm:resizeHandles val="exact"/>
        </dgm:presLayoutVars>
      </dgm:prSet>
      <dgm:spPr/>
    </dgm:pt>
    <dgm:pt modelId="{A7D46E6C-7CF9-4354-AA9F-9836B13BD66B}" type="pres">
      <dgm:prSet presAssocID="{1D83F65D-401B-4110-BF71-B4B240EC5BA1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FA947F45-DEC6-4E22-B844-F1416ECAB524}" type="pres">
      <dgm:prSet presAssocID="{235882A4-72EE-418D-A487-C977CB5FB2DA}" presName="sibTrans" presStyleLbl="sibTrans2D1" presStyleIdx="0" presStyleCnt="5" custAng="5400000" custScaleX="134154" custScaleY="71675"/>
      <dgm:spPr>
        <a:prstGeom prst="triangle">
          <a:avLst/>
        </a:prstGeom>
      </dgm:spPr>
    </dgm:pt>
    <dgm:pt modelId="{368E0AE3-29D5-438A-A03A-B3BE9EA905EC}" type="pres">
      <dgm:prSet presAssocID="{235882A4-72EE-418D-A487-C977CB5FB2DA}" presName="connectorText" presStyleLbl="sibTrans2D1" presStyleIdx="0" presStyleCnt="5"/>
      <dgm:spPr/>
    </dgm:pt>
    <dgm:pt modelId="{57E26029-84F8-4BB4-ADC2-413059F0D9F7}" type="pres">
      <dgm:prSet presAssocID="{2653DEF8-F09E-4772-94C8-D4448AF554A8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69016918-ACEF-4C32-A9DA-110C6DAD4983}" type="pres">
      <dgm:prSet presAssocID="{87C5EB75-9935-49ED-91AC-04F7750F4294}" presName="sibTrans" presStyleLbl="sibTrans2D1" presStyleIdx="1" presStyleCnt="5" custAng="5400000" custScaleX="134154" custScaleY="71675"/>
      <dgm:spPr>
        <a:prstGeom prst="triangle">
          <a:avLst/>
        </a:prstGeom>
      </dgm:spPr>
    </dgm:pt>
    <dgm:pt modelId="{13A9F828-FCD4-469D-8998-772989A89506}" type="pres">
      <dgm:prSet presAssocID="{87C5EB75-9935-49ED-91AC-04F7750F4294}" presName="connectorText" presStyleLbl="sibTrans2D1" presStyleIdx="1" presStyleCnt="5"/>
      <dgm:spPr/>
    </dgm:pt>
    <dgm:pt modelId="{D3A9D293-E0A3-4884-B258-D6E2CC6EC418}" type="pres">
      <dgm:prSet presAssocID="{D8234181-AFCA-49A9-8A51-A1294360CBA9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944BB62C-9A7D-48C8-BA03-BA5C20AA5E7A}" type="pres">
      <dgm:prSet presAssocID="{9628BF34-34E6-4D4A-97BD-3843940988D7}" presName="sibTrans" presStyleLbl="sibTrans2D1" presStyleIdx="2" presStyleCnt="5" custAng="5400000" custScaleX="134154" custScaleY="71675"/>
      <dgm:spPr>
        <a:prstGeom prst="triangle">
          <a:avLst/>
        </a:prstGeom>
      </dgm:spPr>
    </dgm:pt>
    <dgm:pt modelId="{D95B22F9-09CF-45D4-AAC6-468EE2B4D8D6}" type="pres">
      <dgm:prSet presAssocID="{9628BF34-34E6-4D4A-97BD-3843940988D7}" presName="connectorText" presStyleLbl="sibTrans2D1" presStyleIdx="2" presStyleCnt="5"/>
      <dgm:spPr/>
    </dgm:pt>
    <dgm:pt modelId="{C96977BD-E470-46C7-B00E-B63F583FAD67}" type="pres">
      <dgm:prSet presAssocID="{7E234AE7-2D0E-47F5-8E4C-9849B28B85DA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B13C7B24-4ADB-4902-A7C7-4392EF0C778B}" type="pres">
      <dgm:prSet presAssocID="{9230C462-370B-4220-B793-2C241A10A269}" presName="sibTrans" presStyleLbl="sibTrans2D1" presStyleIdx="3" presStyleCnt="5" custAng="5400000" custScaleX="134154" custScaleY="71675"/>
      <dgm:spPr>
        <a:prstGeom prst="triangle">
          <a:avLst/>
        </a:prstGeom>
      </dgm:spPr>
    </dgm:pt>
    <dgm:pt modelId="{DE644636-8656-4254-909E-5CC9202BE394}" type="pres">
      <dgm:prSet presAssocID="{9230C462-370B-4220-B793-2C241A10A269}" presName="connectorText" presStyleLbl="sibTrans2D1" presStyleIdx="3" presStyleCnt="5"/>
      <dgm:spPr/>
    </dgm:pt>
    <dgm:pt modelId="{2AC659C5-31D8-4728-AE2C-2C1265AFD082}" type="pres">
      <dgm:prSet presAssocID="{E78046EF-5174-43A4-9180-7AEA51C0CAE4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0979E79-81EA-4345-8437-CC4822AB74E6}" type="pres">
      <dgm:prSet presAssocID="{53A1B4C4-4D7F-425C-87AD-44757C78DED5}" presName="sibTrans" presStyleLbl="sibTrans2D1" presStyleIdx="4" presStyleCnt="5" custAng="5400000" custScaleX="134154" custScaleY="71675"/>
      <dgm:spPr>
        <a:prstGeom prst="triangle">
          <a:avLst/>
        </a:prstGeom>
      </dgm:spPr>
    </dgm:pt>
    <dgm:pt modelId="{F0598029-F827-4578-B22C-960E07A9D71C}" type="pres">
      <dgm:prSet presAssocID="{53A1B4C4-4D7F-425C-87AD-44757C78DED5}" presName="connectorText" presStyleLbl="sibTrans2D1" presStyleIdx="4" presStyleCnt="5"/>
      <dgm:spPr/>
    </dgm:pt>
    <dgm:pt modelId="{838C64A4-1322-4B82-B096-D4A48555F2AA}" type="pres">
      <dgm:prSet presAssocID="{A8B20302-B666-48D9-94B0-E4CF1C93191A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0A55C0B-B8D8-4F3C-AB3A-4F58322DD626}" type="presOf" srcId="{C51CD2B3-2193-4ACF-9280-D22D0C49BD82}" destId="{83684425-FC2B-4B0B-B10B-586B267BA82A}" srcOrd="0" destOrd="0" presId="urn:microsoft.com/office/officeart/2005/8/layout/process1"/>
    <dgm:cxn modelId="{08298F28-AC48-4223-BA9E-7D70E1640846}" srcId="{C51CD2B3-2193-4ACF-9280-D22D0C49BD82}" destId="{E78046EF-5174-43A4-9180-7AEA51C0CAE4}" srcOrd="4" destOrd="0" parTransId="{ABE84686-E411-4F56-9C7E-818D84022961}" sibTransId="{53A1B4C4-4D7F-425C-87AD-44757C78DED5}"/>
    <dgm:cxn modelId="{2AD9872D-0BED-4EB6-A03B-8C2B112B5FBE}" type="presOf" srcId="{53A1B4C4-4D7F-425C-87AD-44757C78DED5}" destId="{F0598029-F827-4578-B22C-960E07A9D71C}" srcOrd="1" destOrd="0" presId="urn:microsoft.com/office/officeart/2005/8/layout/process1"/>
    <dgm:cxn modelId="{3835CF3A-229D-49CC-8707-6B72B66C72E5}" srcId="{C51CD2B3-2193-4ACF-9280-D22D0C49BD82}" destId="{A8B20302-B666-48D9-94B0-E4CF1C93191A}" srcOrd="5" destOrd="0" parTransId="{D51D0883-0031-4A35-854D-AA3D4C66C97A}" sibTransId="{E007F80E-51AD-4D74-B4E3-156038BF4439}"/>
    <dgm:cxn modelId="{A6EE783F-8F5D-44F6-8BD9-86A777ED5AEE}" type="presOf" srcId="{2653DEF8-F09E-4772-94C8-D4448AF554A8}" destId="{57E26029-84F8-4BB4-ADC2-413059F0D9F7}" srcOrd="0" destOrd="0" presId="urn:microsoft.com/office/officeart/2005/8/layout/process1"/>
    <dgm:cxn modelId="{BE1EB75F-3968-497C-B103-ABC569C154FA}" type="presOf" srcId="{9230C462-370B-4220-B793-2C241A10A269}" destId="{B13C7B24-4ADB-4902-A7C7-4392EF0C778B}" srcOrd="0" destOrd="0" presId="urn:microsoft.com/office/officeart/2005/8/layout/process1"/>
    <dgm:cxn modelId="{95D2E95F-9260-41D0-99D1-A5A94E4F12AF}" type="presOf" srcId="{87C5EB75-9935-49ED-91AC-04F7750F4294}" destId="{13A9F828-FCD4-469D-8998-772989A89506}" srcOrd="1" destOrd="0" presId="urn:microsoft.com/office/officeart/2005/8/layout/process1"/>
    <dgm:cxn modelId="{BFE24943-E55E-41A6-81C1-096DAB2EECE9}" srcId="{C51CD2B3-2193-4ACF-9280-D22D0C49BD82}" destId="{2653DEF8-F09E-4772-94C8-D4448AF554A8}" srcOrd="1" destOrd="0" parTransId="{7B8EBECD-44DB-479F-9E03-2003F1C94215}" sibTransId="{87C5EB75-9935-49ED-91AC-04F7750F4294}"/>
    <dgm:cxn modelId="{0DB5014B-C7FA-45B4-88CA-82AF1EB31944}" type="presOf" srcId="{E78046EF-5174-43A4-9180-7AEA51C0CAE4}" destId="{2AC659C5-31D8-4728-AE2C-2C1265AFD082}" srcOrd="0" destOrd="0" presId="urn:microsoft.com/office/officeart/2005/8/layout/process1"/>
    <dgm:cxn modelId="{D5442D51-81D1-4D41-A833-2EF3053A22A7}" type="presOf" srcId="{A8B20302-B666-48D9-94B0-E4CF1C93191A}" destId="{838C64A4-1322-4B82-B096-D4A48555F2AA}" srcOrd="0" destOrd="0" presId="urn:microsoft.com/office/officeart/2005/8/layout/process1"/>
    <dgm:cxn modelId="{2E6DEE58-1BCE-4039-975D-C93090E3D0E4}" type="presOf" srcId="{235882A4-72EE-418D-A487-C977CB5FB2DA}" destId="{368E0AE3-29D5-438A-A03A-B3BE9EA905EC}" srcOrd="1" destOrd="0" presId="urn:microsoft.com/office/officeart/2005/8/layout/process1"/>
    <dgm:cxn modelId="{D2CE8B5A-206C-4382-BCB8-6E1747F5C2EE}" srcId="{C51CD2B3-2193-4ACF-9280-D22D0C49BD82}" destId="{1D83F65D-401B-4110-BF71-B4B240EC5BA1}" srcOrd="0" destOrd="0" parTransId="{A9A24F7D-D45F-4007-B96D-374DBD1B1623}" sibTransId="{235882A4-72EE-418D-A487-C977CB5FB2DA}"/>
    <dgm:cxn modelId="{8413B699-8414-4C77-8005-24CEE6ADE739}" srcId="{C51CD2B3-2193-4ACF-9280-D22D0C49BD82}" destId="{D8234181-AFCA-49A9-8A51-A1294360CBA9}" srcOrd="2" destOrd="0" parTransId="{3D187301-05B8-423A-8919-1A9D9FA774CB}" sibTransId="{9628BF34-34E6-4D4A-97BD-3843940988D7}"/>
    <dgm:cxn modelId="{0182B4A3-FA31-4126-8B9A-4F60FCDEB538}" type="presOf" srcId="{1D83F65D-401B-4110-BF71-B4B240EC5BA1}" destId="{A7D46E6C-7CF9-4354-AA9F-9836B13BD66B}" srcOrd="0" destOrd="0" presId="urn:microsoft.com/office/officeart/2005/8/layout/process1"/>
    <dgm:cxn modelId="{9DDDEEA9-D08F-406D-9FFE-0ED01E4182AF}" type="presOf" srcId="{9230C462-370B-4220-B793-2C241A10A269}" destId="{DE644636-8656-4254-909E-5CC9202BE394}" srcOrd="1" destOrd="0" presId="urn:microsoft.com/office/officeart/2005/8/layout/process1"/>
    <dgm:cxn modelId="{AC9FC0AB-3835-45F4-A9CB-ED30C5BB4E2A}" type="presOf" srcId="{9628BF34-34E6-4D4A-97BD-3843940988D7}" destId="{944BB62C-9A7D-48C8-BA03-BA5C20AA5E7A}" srcOrd="0" destOrd="0" presId="urn:microsoft.com/office/officeart/2005/8/layout/process1"/>
    <dgm:cxn modelId="{D52BCCB3-7200-4309-B5F5-205F8EBF16C4}" type="presOf" srcId="{87C5EB75-9935-49ED-91AC-04F7750F4294}" destId="{69016918-ACEF-4C32-A9DA-110C6DAD4983}" srcOrd="0" destOrd="0" presId="urn:microsoft.com/office/officeart/2005/8/layout/process1"/>
    <dgm:cxn modelId="{57DE94B8-D5D3-449E-B3C7-A37507C98027}" type="presOf" srcId="{9628BF34-34E6-4D4A-97BD-3843940988D7}" destId="{D95B22F9-09CF-45D4-AAC6-468EE2B4D8D6}" srcOrd="1" destOrd="0" presId="urn:microsoft.com/office/officeart/2005/8/layout/process1"/>
    <dgm:cxn modelId="{479D3AC6-C743-4147-B8D0-D32623AB8E2E}" type="presOf" srcId="{7E234AE7-2D0E-47F5-8E4C-9849B28B85DA}" destId="{C96977BD-E470-46C7-B00E-B63F583FAD67}" srcOrd="0" destOrd="0" presId="urn:microsoft.com/office/officeart/2005/8/layout/process1"/>
    <dgm:cxn modelId="{BDAF63CB-5B90-4906-81C5-9C58DE6EE4BF}" type="presOf" srcId="{53A1B4C4-4D7F-425C-87AD-44757C78DED5}" destId="{30979E79-81EA-4345-8437-CC4822AB74E6}" srcOrd="0" destOrd="0" presId="urn:microsoft.com/office/officeart/2005/8/layout/process1"/>
    <dgm:cxn modelId="{B20C17CC-F098-4FE8-B7FC-9A3BD27624E7}" srcId="{C51CD2B3-2193-4ACF-9280-D22D0C49BD82}" destId="{7E234AE7-2D0E-47F5-8E4C-9849B28B85DA}" srcOrd="3" destOrd="0" parTransId="{44903CCB-F6F6-4ABA-A4EF-9DF2D87AD593}" sibTransId="{9230C462-370B-4220-B793-2C241A10A269}"/>
    <dgm:cxn modelId="{30CB48E8-718D-41D7-A3F5-8091EA8D1719}" type="presOf" srcId="{D8234181-AFCA-49A9-8A51-A1294360CBA9}" destId="{D3A9D293-E0A3-4884-B258-D6E2CC6EC418}" srcOrd="0" destOrd="0" presId="urn:microsoft.com/office/officeart/2005/8/layout/process1"/>
    <dgm:cxn modelId="{8584C1F4-1D61-485C-AD68-AF2B476A5A69}" type="presOf" srcId="{235882A4-72EE-418D-A487-C977CB5FB2DA}" destId="{FA947F45-DEC6-4E22-B844-F1416ECAB524}" srcOrd="0" destOrd="0" presId="urn:microsoft.com/office/officeart/2005/8/layout/process1"/>
    <dgm:cxn modelId="{5F498453-30E8-411F-AD7C-6F7EA3373833}" type="presParOf" srcId="{83684425-FC2B-4B0B-B10B-586B267BA82A}" destId="{A7D46E6C-7CF9-4354-AA9F-9836B13BD66B}" srcOrd="0" destOrd="0" presId="urn:microsoft.com/office/officeart/2005/8/layout/process1"/>
    <dgm:cxn modelId="{0A0556B8-8FBA-4475-8FC7-41CA0D103B9E}" type="presParOf" srcId="{83684425-FC2B-4B0B-B10B-586B267BA82A}" destId="{FA947F45-DEC6-4E22-B844-F1416ECAB524}" srcOrd="1" destOrd="0" presId="urn:microsoft.com/office/officeart/2005/8/layout/process1"/>
    <dgm:cxn modelId="{71AD23A3-8BFC-414E-95E7-6BCF5DF535D9}" type="presParOf" srcId="{FA947F45-DEC6-4E22-B844-F1416ECAB524}" destId="{368E0AE3-29D5-438A-A03A-B3BE9EA905EC}" srcOrd="0" destOrd="0" presId="urn:microsoft.com/office/officeart/2005/8/layout/process1"/>
    <dgm:cxn modelId="{2FE07054-7AEA-416D-A8B3-61EDA6E2026E}" type="presParOf" srcId="{83684425-FC2B-4B0B-B10B-586B267BA82A}" destId="{57E26029-84F8-4BB4-ADC2-413059F0D9F7}" srcOrd="2" destOrd="0" presId="urn:microsoft.com/office/officeart/2005/8/layout/process1"/>
    <dgm:cxn modelId="{74157CD0-1C31-48F6-83FA-7E1A8D1C8F3F}" type="presParOf" srcId="{83684425-FC2B-4B0B-B10B-586B267BA82A}" destId="{69016918-ACEF-4C32-A9DA-110C6DAD4983}" srcOrd="3" destOrd="0" presId="urn:microsoft.com/office/officeart/2005/8/layout/process1"/>
    <dgm:cxn modelId="{D9058220-1B79-46E9-8EC8-16BA9C9B9BE1}" type="presParOf" srcId="{69016918-ACEF-4C32-A9DA-110C6DAD4983}" destId="{13A9F828-FCD4-469D-8998-772989A89506}" srcOrd="0" destOrd="0" presId="urn:microsoft.com/office/officeart/2005/8/layout/process1"/>
    <dgm:cxn modelId="{231ED5FA-E831-4030-A80C-1768C205016D}" type="presParOf" srcId="{83684425-FC2B-4B0B-B10B-586B267BA82A}" destId="{D3A9D293-E0A3-4884-B258-D6E2CC6EC418}" srcOrd="4" destOrd="0" presId="urn:microsoft.com/office/officeart/2005/8/layout/process1"/>
    <dgm:cxn modelId="{A5CA04F1-2B33-4A7D-97CE-3DE5028F74CE}" type="presParOf" srcId="{83684425-FC2B-4B0B-B10B-586B267BA82A}" destId="{944BB62C-9A7D-48C8-BA03-BA5C20AA5E7A}" srcOrd="5" destOrd="0" presId="urn:microsoft.com/office/officeart/2005/8/layout/process1"/>
    <dgm:cxn modelId="{2090BB1A-EFF3-4934-8028-85575FBE6590}" type="presParOf" srcId="{944BB62C-9A7D-48C8-BA03-BA5C20AA5E7A}" destId="{D95B22F9-09CF-45D4-AAC6-468EE2B4D8D6}" srcOrd="0" destOrd="0" presId="urn:microsoft.com/office/officeart/2005/8/layout/process1"/>
    <dgm:cxn modelId="{A97E6B60-395E-43FB-B948-6AD6F43B843F}" type="presParOf" srcId="{83684425-FC2B-4B0B-B10B-586B267BA82A}" destId="{C96977BD-E470-46C7-B00E-B63F583FAD67}" srcOrd="6" destOrd="0" presId="urn:microsoft.com/office/officeart/2005/8/layout/process1"/>
    <dgm:cxn modelId="{3494354F-8DE2-487E-84AC-58584291FCAD}" type="presParOf" srcId="{83684425-FC2B-4B0B-B10B-586B267BA82A}" destId="{B13C7B24-4ADB-4902-A7C7-4392EF0C778B}" srcOrd="7" destOrd="0" presId="urn:microsoft.com/office/officeart/2005/8/layout/process1"/>
    <dgm:cxn modelId="{0C100465-962B-4F6E-941D-83A58DF21E10}" type="presParOf" srcId="{B13C7B24-4ADB-4902-A7C7-4392EF0C778B}" destId="{DE644636-8656-4254-909E-5CC9202BE394}" srcOrd="0" destOrd="0" presId="urn:microsoft.com/office/officeart/2005/8/layout/process1"/>
    <dgm:cxn modelId="{5DED9268-CE8E-42C3-B80B-0699E1D50E68}" type="presParOf" srcId="{83684425-FC2B-4B0B-B10B-586B267BA82A}" destId="{2AC659C5-31D8-4728-AE2C-2C1265AFD082}" srcOrd="8" destOrd="0" presId="urn:microsoft.com/office/officeart/2005/8/layout/process1"/>
    <dgm:cxn modelId="{C45C5517-B1D9-4822-90CE-68C0430C22C6}" type="presParOf" srcId="{83684425-FC2B-4B0B-B10B-586B267BA82A}" destId="{30979E79-81EA-4345-8437-CC4822AB74E6}" srcOrd="9" destOrd="0" presId="urn:microsoft.com/office/officeart/2005/8/layout/process1"/>
    <dgm:cxn modelId="{D1E347B7-96B6-44F4-BE88-9D4D835608B4}" type="presParOf" srcId="{30979E79-81EA-4345-8437-CC4822AB74E6}" destId="{F0598029-F827-4578-B22C-960E07A9D71C}" srcOrd="0" destOrd="0" presId="urn:microsoft.com/office/officeart/2005/8/layout/process1"/>
    <dgm:cxn modelId="{9432E8F6-BB10-4229-B36B-61A7826A7727}" type="presParOf" srcId="{83684425-FC2B-4B0B-B10B-586B267BA82A}" destId="{838C64A4-1322-4B82-B096-D4A48555F2A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67A3-5C9B-4200-98FD-0E90A87A36A8}">
      <dsp:nvSpPr>
        <dsp:cNvPr id="0" name=""/>
        <dsp:cNvSpPr/>
      </dsp:nvSpPr>
      <dsp:spPr>
        <a:xfrm>
          <a:off x="2381" y="0"/>
          <a:ext cx="2901156" cy="8081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1. Сбор первичных данных	</a:t>
          </a:r>
        </a:p>
      </dsp:txBody>
      <dsp:txXfrm>
        <a:off x="406439" y="0"/>
        <a:ext cx="2093040" cy="808116"/>
      </dsp:txXfrm>
    </dsp:sp>
    <dsp:sp modelId="{FD406050-5A08-460E-8A4A-8F26D72D8983}">
      <dsp:nvSpPr>
        <dsp:cNvPr id="0" name=""/>
        <dsp:cNvSpPr/>
      </dsp:nvSpPr>
      <dsp:spPr>
        <a:xfrm>
          <a:off x="2613421" y="0"/>
          <a:ext cx="2901156" cy="8081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2. Сбор данных для подтверждения гипотез</a:t>
          </a:r>
        </a:p>
      </dsp:txBody>
      <dsp:txXfrm>
        <a:off x="3017479" y="0"/>
        <a:ext cx="2093040" cy="808116"/>
      </dsp:txXfrm>
    </dsp:sp>
    <dsp:sp modelId="{40F15F7A-18F6-4835-BB8D-4E15C9D12D9A}">
      <dsp:nvSpPr>
        <dsp:cNvPr id="0" name=""/>
        <dsp:cNvSpPr/>
      </dsp:nvSpPr>
      <dsp:spPr>
        <a:xfrm>
          <a:off x="5224462" y="0"/>
          <a:ext cx="2901156" cy="8081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3. Сбор данных для подтверждения реализации мероприятий</a:t>
          </a:r>
        </a:p>
      </dsp:txBody>
      <dsp:txXfrm>
        <a:off x="5628520" y="0"/>
        <a:ext cx="2093040" cy="8081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6E6C-7CF9-4354-AA9F-9836B13BD66B}">
      <dsp:nvSpPr>
        <dsp:cNvPr id="0" name=""/>
        <dsp:cNvSpPr/>
      </dsp:nvSpPr>
      <dsp:spPr>
        <a:xfrm>
          <a:off x="0" y="202242"/>
          <a:ext cx="1402079" cy="1513388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Долгая диагностика неисправности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202242"/>
        <a:ext cx="1402079" cy="1513388"/>
      </dsp:txXfrm>
    </dsp:sp>
    <dsp:sp modelId="{FA947F45-DEC6-4E22-B844-F1416ECAB524}">
      <dsp:nvSpPr>
        <dsp:cNvPr id="0" name=""/>
        <dsp:cNvSpPr/>
      </dsp:nvSpPr>
      <dsp:spPr>
        <a:xfrm rot="5400000">
          <a:off x="1466605" y="809401"/>
          <a:ext cx="448604" cy="299070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1511466" y="824355"/>
        <a:ext cx="358883" cy="179442"/>
      </dsp:txXfrm>
    </dsp:sp>
    <dsp:sp modelId="{57E26029-84F8-4BB4-ADC2-413059F0D9F7}">
      <dsp:nvSpPr>
        <dsp:cNvPr id="0" name=""/>
        <dsp:cNvSpPr/>
      </dsp:nvSpPr>
      <dsp:spPr>
        <a:xfrm>
          <a:off x="1962911" y="202242"/>
          <a:ext cx="1402079" cy="1513388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Отсутствие необходимых запчастей на аварийном складе.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962911" y="202242"/>
        <a:ext cx="1402079" cy="1513388"/>
      </dsp:txXfrm>
    </dsp:sp>
    <dsp:sp modelId="{69016918-ACEF-4C32-A9DA-110C6DAD4983}">
      <dsp:nvSpPr>
        <dsp:cNvPr id="0" name=""/>
        <dsp:cNvSpPr/>
      </dsp:nvSpPr>
      <dsp:spPr>
        <a:xfrm rot="5400000">
          <a:off x="3429517" y="809401"/>
          <a:ext cx="448604" cy="299070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3474378" y="824355"/>
        <a:ext cx="358883" cy="179442"/>
      </dsp:txXfrm>
    </dsp:sp>
    <dsp:sp modelId="{D3A9D293-E0A3-4884-B258-D6E2CC6EC418}">
      <dsp:nvSpPr>
        <dsp:cNvPr id="0" name=""/>
        <dsp:cNvSpPr/>
      </dsp:nvSpPr>
      <dsp:spPr>
        <a:xfrm>
          <a:off x="3925823" y="202242"/>
          <a:ext cx="1402079" cy="1513388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Отклонение сроков ремонта от плановых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925823" y="202242"/>
        <a:ext cx="1402079" cy="1513388"/>
      </dsp:txXfrm>
    </dsp:sp>
    <dsp:sp modelId="{944BB62C-9A7D-48C8-BA03-BA5C20AA5E7A}">
      <dsp:nvSpPr>
        <dsp:cNvPr id="0" name=""/>
        <dsp:cNvSpPr/>
      </dsp:nvSpPr>
      <dsp:spPr>
        <a:xfrm rot="5400000">
          <a:off x="5392429" y="809401"/>
          <a:ext cx="448604" cy="299070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5437290" y="824355"/>
        <a:ext cx="358883" cy="179442"/>
      </dsp:txXfrm>
    </dsp:sp>
    <dsp:sp modelId="{C96977BD-E470-46C7-B00E-B63F583FAD67}">
      <dsp:nvSpPr>
        <dsp:cNvPr id="0" name=""/>
        <dsp:cNvSpPr/>
      </dsp:nvSpPr>
      <dsp:spPr>
        <a:xfrm>
          <a:off x="5888735" y="202242"/>
          <a:ext cx="1402079" cy="1513388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Не обнаруженные вовремя ошибки, совершенные в при ремонте,  ошибочные действия оператора турбины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888735" y="202242"/>
        <a:ext cx="1402079" cy="1513388"/>
      </dsp:txXfrm>
    </dsp:sp>
    <dsp:sp modelId="{B13C7B24-4ADB-4902-A7C7-4392EF0C778B}">
      <dsp:nvSpPr>
        <dsp:cNvPr id="0" name=""/>
        <dsp:cNvSpPr/>
      </dsp:nvSpPr>
      <dsp:spPr>
        <a:xfrm rot="5400000">
          <a:off x="7355341" y="809401"/>
          <a:ext cx="448604" cy="299070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7400202" y="824355"/>
        <a:ext cx="358883" cy="179442"/>
      </dsp:txXfrm>
    </dsp:sp>
    <dsp:sp modelId="{2AC659C5-31D8-4728-AE2C-2C1265AFD082}">
      <dsp:nvSpPr>
        <dsp:cNvPr id="0" name=""/>
        <dsp:cNvSpPr/>
      </dsp:nvSpPr>
      <dsp:spPr>
        <a:xfrm>
          <a:off x="7851647" y="202242"/>
          <a:ext cx="1402079" cy="1513388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Если бы мы выявили несоответствие сразу после ремонта, то устранять отклонения не потребовалось бы.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851647" y="202242"/>
        <a:ext cx="1402079" cy="1513388"/>
      </dsp:txXfrm>
    </dsp:sp>
    <dsp:sp modelId="{30979E79-81EA-4345-8437-CC4822AB74E6}">
      <dsp:nvSpPr>
        <dsp:cNvPr id="0" name=""/>
        <dsp:cNvSpPr/>
      </dsp:nvSpPr>
      <dsp:spPr>
        <a:xfrm rot="5400000">
          <a:off x="9318253" y="809401"/>
          <a:ext cx="448604" cy="299070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9363114" y="824355"/>
        <a:ext cx="358883" cy="179442"/>
      </dsp:txXfrm>
    </dsp:sp>
    <dsp:sp modelId="{838C64A4-1322-4B82-B096-D4A48555F2AA}">
      <dsp:nvSpPr>
        <dsp:cNvPr id="0" name=""/>
        <dsp:cNvSpPr/>
      </dsp:nvSpPr>
      <dsp:spPr>
        <a:xfrm>
          <a:off x="9814559" y="202242"/>
          <a:ext cx="1402079" cy="1513388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Что делали 10 дней с момента завершения ремонта до момента запуска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9814559" y="202242"/>
        <a:ext cx="1402079" cy="1513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67A3-5C9B-4200-98FD-0E90A87A36A8}">
      <dsp:nvSpPr>
        <dsp:cNvPr id="0" name=""/>
        <dsp:cNvSpPr/>
      </dsp:nvSpPr>
      <dsp:spPr>
        <a:xfrm>
          <a:off x="1849" y="152209"/>
          <a:ext cx="1766588" cy="822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1. Сбор первичных данных</a:t>
          </a:r>
        </a:p>
      </dsp:txBody>
      <dsp:txXfrm>
        <a:off x="413072" y="152209"/>
        <a:ext cx="944142" cy="822446"/>
      </dsp:txXfrm>
    </dsp:sp>
    <dsp:sp modelId="{FD406050-5A08-460E-8A4A-8F26D72D8983}">
      <dsp:nvSpPr>
        <dsp:cNvPr id="0" name=""/>
        <dsp:cNvSpPr/>
      </dsp:nvSpPr>
      <dsp:spPr>
        <a:xfrm>
          <a:off x="1591779" y="152209"/>
          <a:ext cx="1766588" cy="822446"/>
        </a:xfrm>
        <a:prstGeom prst="chevron">
          <a:avLst/>
        </a:prstGeom>
        <a:solidFill>
          <a:srgbClr val="B2D2D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8080"/>
              </a:solidFill>
            </a:rPr>
            <a:t>2. Сбор данных для подтверждения гипотез</a:t>
          </a:r>
        </a:p>
      </dsp:txBody>
      <dsp:txXfrm>
        <a:off x="2003002" y="152209"/>
        <a:ext cx="944142" cy="822446"/>
      </dsp:txXfrm>
    </dsp:sp>
    <dsp:sp modelId="{40F15F7A-18F6-4835-BB8D-4E15C9D12D9A}">
      <dsp:nvSpPr>
        <dsp:cNvPr id="0" name=""/>
        <dsp:cNvSpPr/>
      </dsp:nvSpPr>
      <dsp:spPr>
        <a:xfrm>
          <a:off x="3181709" y="152209"/>
          <a:ext cx="2075123" cy="822446"/>
        </a:xfrm>
        <a:prstGeom prst="chevron">
          <a:avLst/>
        </a:prstGeom>
        <a:solidFill>
          <a:srgbClr val="B2D2D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8080"/>
              </a:solidFill>
            </a:rPr>
            <a:t>3. Сбор данных для подтверждения реализации мероприятий</a:t>
          </a:r>
        </a:p>
      </dsp:txBody>
      <dsp:txXfrm>
        <a:off x="3592932" y="152209"/>
        <a:ext cx="1252677" cy="82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67A3-5C9B-4200-98FD-0E90A87A36A8}">
      <dsp:nvSpPr>
        <dsp:cNvPr id="0" name=""/>
        <dsp:cNvSpPr/>
      </dsp:nvSpPr>
      <dsp:spPr>
        <a:xfrm>
          <a:off x="1649" y="51457"/>
          <a:ext cx="2009299" cy="803719"/>
        </a:xfrm>
        <a:prstGeom prst="chevron">
          <a:avLst/>
        </a:prstGeom>
        <a:solidFill>
          <a:srgbClr val="B2D2D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rgbClr val="008080"/>
              </a:solidFill>
            </a:rPr>
            <a:t>1. Сбор первичных данных</a:t>
          </a:r>
        </a:p>
      </dsp:txBody>
      <dsp:txXfrm>
        <a:off x="403509" y="51457"/>
        <a:ext cx="1205580" cy="803719"/>
      </dsp:txXfrm>
    </dsp:sp>
    <dsp:sp modelId="{FD406050-5A08-460E-8A4A-8F26D72D8983}">
      <dsp:nvSpPr>
        <dsp:cNvPr id="0" name=""/>
        <dsp:cNvSpPr/>
      </dsp:nvSpPr>
      <dsp:spPr>
        <a:xfrm>
          <a:off x="1810018" y="51457"/>
          <a:ext cx="2009299" cy="803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</a:rPr>
            <a:t>2. Сбор данных для подтверждения гипотез</a:t>
          </a:r>
        </a:p>
      </dsp:txBody>
      <dsp:txXfrm>
        <a:off x="2211878" y="51457"/>
        <a:ext cx="1205580" cy="803719"/>
      </dsp:txXfrm>
    </dsp:sp>
    <dsp:sp modelId="{40F15F7A-18F6-4835-BB8D-4E15C9D12D9A}">
      <dsp:nvSpPr>
        <dsp:cNvPr id="0" name=""/>
        <dsp:cNvSpPr/>
      </dsp:nvSpPr>
      <dsp:spPr>
        <a:xfrm>
          <a:off x="3618387" y="51457"/>
          <a:ext cx="2009299" cy="803719"/>
        </a:xfrm>
        <a:prstGeom prst="chevron">
          <a:avLst/>
        </a:prstGeom>
        <a:solidFill>
          <a:srgbClr val="B2D2D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8080"/>
              </a:solidFill>
            </a:rPr>
            <a:t>3. Сбор данных для подтверждения реализации мероприятий</a:t>
          </a:r>
        </a:p>
      </dsp:txBody>
      <dsp:txXfrm>
        <a:off x="4020247" y="51457"/>
        <a:ext cx="1205580" cy="803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67A3-5C9B-4200-98FD-0E90A87A36A8}">
      <dsp:nvSpPr>
        <dsp:cNvPr id="0" name=""/>
        <dsp:cNvSpPr/>
      </dsp:nvSpPr>
      <dsp:spPr>
        <a:xfrm>
          <a:off x="1860" y="0"/>
          <a:ext cx="2267110" cy="906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rgbClr val="A6A6A6"/>
              </a:solidFill>
            </a:rPr>
            <a:t>1. Сбор первичных данных</a:t>
          </a:r>
        </a:p>
      </dsp:txBody>
      <dsp:txXfrm>
        <a:off x="455178" y="0"/>
        <a:ext cx="1360475" cy="906635"/>
      </dsp:txXfrm>
    </dsp:sp>
    <dsp:sp modelId="{FD406050-5A08-460E-8A4A-8F26D72D8983}">
      <dsp:nvSpPr>
        <dsp:cNvPr id="0" name=""/>
        <dsp:cNvSpPr/>
      </dsp:nvSpPr>
      <dsp:spPr>
        <a:xfrm>
          <a:off x="2042260" y="0"/>
          <a:ext cx="2267110" cy="906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rgbClr val="A6A6A6"/>
              </a:solidFill>
            </a:rPr>
            <a:t>2. Сбор данных для подтверждения гипотез</a:t>
          </a:r>
        </a:p>
      </dsp:txBody>
      <dsp:txXfrm>
        <a:off x="2495578" y="0"/>
        <a:ext cx="1360475" cy="906635"/>
      </dsp:txXfrm>
    </dsp:sp>
    <dsp:sp modelId="{40F15F7A-18F6-4835-BB8D-4E15C9D12D9A}">
      <dsp:nvSpPr>
        <dsp:cNvPr id="0" name=""/>
        <dsp:cNvSpPr/>
      </dsp:nvSpPr>
      <dsp:spPr>
        <a:xfrm>
          <a:off x="4082660" y="0"/>
          <a:ext cx="2267110" cy="906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</a:rPr>
            <a:t>3. Сбор данных для подтверждения реализации мероприятий</a:t>
          </a:r>
        </a:p>
      </dsp:txBody>
      <dsp:txXfrm>
        <a:off x="4535978" y="0"/>
        <a:ext cx="1360475" cy="906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6E6C-7CF9-4354-AA9F-9836B13BD66B}">
      <dsp:nvSpPr>
        <dsp:cNvPr id="0" name=""/>
        <dsp:cNvSpPr/>
      </dsp:nvSpPr>
      <dsp:spPr>
        <a:xfrm>
          <a:off x="6838" y="111080"/>
          <a:ext cx="1201154" cy="121993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Ввод турбины в эксплуатацию 1995 г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838" y="111080"/>
        <a:ext cx="1201154" cy="1219931"/>
      </dsp:txXfrm>
    </dsp:sp>
    <dsp:sp modelId="{FA947F45-DEC6-4E22-B844-F1416ECAB524}">
      <dsp:nvSpPr>
        <dsp:cNvPr id="0" name=""/>
        <dsp:cNvSpPr/>
      </dsp:nvSpPr>
      <dsp:spPr>
        <a:xfrm rot="5400000">
          <a:off x="1305659" y="557772"/>
          <a:ext cx="435396" cy="326547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354641" y="574099"/>
        <a:ext cx="337432" cy="195929"/>
      </dsp:txXfrm>
    </dsp:sp>
    <dsp:sp modelId="{57E26029-84F8-4BB4-ADC2-413059F0D9F7}">
      <dsp:nvSpPr>
        <dsp:cNvPr id="0" name=""/>
        <dsp:cNvSpPr/>
      </dsp:nvSpPr>
      <dsp:spPr>
        <a:xfrm>
          <a:off x="1820351" y="111080"/>
          <a:ext cx="1190453" cy="121993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Модернизация турбины 2015 г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820351" y="111080"/>
        <a:ext cx="1190453" cy="1219931"/>
      </dsp:txXfrm>
    </dsp:sp>
    <dsp:sp modelId="{69016918-ACEF-4C32-A9DA-110C6DAD4983}">
      <dsp:nvSpPr>
        <dsp:cNvPr id="0" name=""/>
        <dsp:cNvSpPr/>
      </dsp:nvSpPr>
      <dsp:spPr>
        <a:xfrm rot="5400000">
          <a:off x="3108471" y="557772"/>
          <a:ext cx="435396" cy="326547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157453" y="574099"/>
        <a:ext cx="337432" cy="195929"/>
      </dsp:txXfrm>
    </dsp:sp>
    <dsp:sp modelId="{D3A9D293-E0A3-4884-B258-D6E2CC6EC418}">
      <dsp:nvSpPr>
        <dsp:cNvPr id="0" name=""/>
        <dsp:cNvSpPr/>
      </dsp:nvSpPr>
      <dsp:spPr>
        <a:xfrm>
          <a:off x="3623162" y="111080"/>
          <a:ext cx="1530893" cy="121993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Проведение </a:t>
          </a:r>
          <a:r>
            <a:rPr lang="ru-RU" sz="1200" kern="1200" baseline="0" dirty="0" err="1">
              <a:solidFill>
                <a:schemeClr val="tx1"/>
              </a:solidFill>
            </a:rPr>
            <a:t>ЭПБ</a:t>
          </a:r>
          <a:r>
            <a:rPr lang="ru-RU" sz="1200" kern="1200" baseline="0" dirty="0">
              <a:solidFill>
                <a:schemeClr val="tx1"/>
              </a:solidFill>
            </a:rPr>
            <a:t> </a:t>
          </a:r>
          <a:r>
            <a:rPr lang="en-US" sz="1200" kern="1200" baseline="0" dirty="0">
              <a:solidFill>
                <a:schemeClr val="tx1"/>
              </a:solidFill>
            </a:rPr>
            <a:t>17.06.</a:t>
          </a:r>
          <a:r>
            <a:rPr lang="ru-RU" sz="1200" kern="1200" baseline="0" dirty="0">
              <a:solidFill>
                <a:schemeClr val="tx1"/>
              </a:solidFill>
            </a:rPr>
            <a:t>2017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623162" y="111080"/>
        <a:ext cx="1530893" cy="1219931"/>
      </dsp:txXfrm>
    </dsp:sp>
    <dsp:sp modelId="{944BB62C-9A7D-48C8-BA03-BA5C20AA5E7A}">
      <dsp:nvSpPr>
        <dsp:cNvPr id="0" name=""/>
        <dsp:cNvSpPr/>
      </dsp:nvSpPr>
      <dsp:spPr>
        <a:xfrm rot="5400000">
          <a:off x="5251722" y="557772"/>
          <a:ext cx="435396" cy="326547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300704" y="574099"/>
        <a:ext cx="337432" cy="195929"/>
      </dsp:txXfrm>
    </dsp:sp>
    <dsp:sp modelId="{C96977BD-E470-46C7-B00E-B63F583FAD67}">
      <dsp:nvSpPr>
        <dsp:cNvPr id="0" name=""/>
        <dsp:cNvSpPr/>
      </dsp:nvSpPr>
      <dsp:spPr>
        <a:xfrm>
          <a:off x="5766414" y="111080"/>
          <a:ext cx="1530893" cy="121993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Замена подшипника турбины 10.12.2022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766414" y="111080"/>
        <a:ext cx="1530893" cy="1219931"/>
      </dsp:txXfrm>
    </dsp:sp>
    <dsp:sp modelId="{B13C7B24-4ADB-4902-A7C7-4392EF0C778B}">
      <dsp:nvSpPr>
        <dsp:cNvPr id="0" name=""/>
        <dsp:cNvSpPr/>
      </dsp:nvSpPr>
      <dsp:spPr>
        <a:xfrm rot="5400000">
          <a:off x="7394974" y="557772"/>
          <a:ext cx="435396" cy="326547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7443956" y="574099"/>
        <a:ext cx="337432" cy="195929"/>
      </dsp:txXfrm>
    </dsp:sp>
    <dsp:sp modelId="{2AC659C5-31D8-4728-AE2C-2C1265AFD082}">
      <dsp:nvSpPr>
        <dsp:cNvPr id="0" name=""/>
        <dsp:cNvSpPr/>
      </dsp:nvSpPr>
      <dsp:spPr>
        <a:xfrm>
          <a:off x="7909665" y="111080"/>
          <a:ext cx="1530893" cy="121993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Обслуживание турбины 30.01.2023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909665" y="111080"/>
        <a:ext cx="1530893" cy="1219931"/>
      </dsp:txXfrm>
    </dsp:sp>
    <dsp:sp modelId="{30979E79-81EA-4345-8437-CC4822AB74E6}">
      <dsp:nvSpPr>
        <dsp:cNvPr id="0" name=""/>
        <dsp:cNvSpPr/>
      </dsp:nvSpPr>
      <dsp:spPr>
        <a:xfrm rot="5400000">
          <a:off x="9538225" y="557772"/>
          <a:ext cx="435396" cy="326547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9587207" y="574099"/>
        <a:ext cx="337432" cy="195929"/>
      </dsp:txXfrm>
    </dsp:sp>
    <dsp:sp modelId="{838C64A4-1322-4B82-B096-D4A48555F2AA}">
      <dsp:nvSpPr>
        <dsp:cNvPr id="0" name=""/>
        <dsp:cNvSpPr/>
      </dsp:nvSpPr>
      <dsp:spPr>
        <a:xfrm>
          <a:off x="10052917" y="111080"/>
          <a:ext cx="1530893" cy="121993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Проведение ремонтных работ на грузоподъёмном оборудовании расположенном рядом с турбиной 1.02.2023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0052917" y="111080"/>
        <a:ext cx="1530893" cy="12199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6E6C-7CF9-4354-AA9F-9836B13BD66B}">
      <dsp:nvSpPr>
        <dsp:cNvPr id="0" name=""/>
        <dsp:cNvSpPr/>
      </dsp:nvSpPr>
      <dsp:spPr>
        <a:xfrm>
          <a:off x="0" y="137811"/>
          <a:ext cx="1448831" cy="869298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Поиск причин отказа оборудования 2-5.02.2023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137811"/>
        <a:ext cx="1448831" cy="869298"/>
      </dsp:txXfrm>
    </dsp:sp>
    <dsp:sp modelId="{FA947F45-DEC6-4E22-B844-F1416ECAB524}">
      <dsp:nvSpPr>
        <dsp:cNvPr id="0" name=""/>
        <dsp:cNvSpPr/>
      </dsp:nvSpPr>
      <dsp:spPr>
        <a:xfrm rot="5400000">
          <a:off x="1541261" y="443692"/>
          <a:ext cx="412056" cy="257535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579891" y="456569"/>
        <a:ext cx="334796" cy="154521"/>
      </dsp:txXfrm>
    </dsp:sp>
    <dsp:sp modelId="{57E26029-84F8-4BB4-ADC2-413059F0D9F7}">
      <dsp:nvSpPr>
        <dsp:cNvPr id="0" name=""/>
        <dsp:cNvSpPr/>
      </dsp:nvSpPr>
      <dsp:spPr>
        <a:xfrm>
          <a:off x="2028363" y="137811"/>
          <a:ext cx="1448831" cy="869298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Поиск /  Изготовление запасных частей с 5-30.03.2023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28363" y="137811"/>
        <a:ext cx="1448831" cy="869298"/>
      </dsp:txXfrm>
    </dsp:sp>
    <dsp:sp modelId="{69016918-ACEF-4C32-A9DA-110C6DAD4983}">
      <dsp:nvSpPr>
        <dsp:cNvPr id="0" name=""/>
        <dsp:cNvSpPr/>
      </dsp:nvSpPr>
      <dsp:spPr>
        <a:xfrm rot="5400000">
          <a:off x="3569625" y="443692"/>
          <a:ext cx="412056" cy="257535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608255" y="456569"/>
        <a:ext cx="334796" cy="154521"/>
      </dsp:txXfrm>
    </dsp:sp>
    <dsp:sp modelId="{D3A9D293-E0A3-4884-B258-D6E2CC6EC418}">
      <dsp:nvSpPr>
        <dsp:cNvPr id="0" name=""/>
        <dsp:cNvSpPr/>
      </dsp:nvSpPr>
      <dsp:spPr>
        <a:xfrm>
          <a:off x="4056727" y="137811"/>
          <a:ext cx="1448831" cy="869298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Проведение ремонтных работ с 30.03-5.04.2023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056727" y="137811"/>
        <a:ext cx="1448831" cy="869298"/>
      </dsp:txXfrm>
    </dsp:sp>
    <dsp:sp modelId="{944BB62C-9A7D-48C8-BA03-BA5C20AA5E7A}">
      <dsp:nvSpPr>
        <dsp:cNvPr id="0" name=""/>
        <dsp:cNvSpPr/>
      </dsp:nvSpPr>
      <dsp:spPr>
        <a:xfrm rot="5400000">
          <a:off x="5597989" y="443692"/>
          <a:ext cx="412056" cy="257535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636619" y="456569"/>
        <a:ext cx="334796" cy="154521"/>
      </dsp:txXfrm>
    </dsp:sp>
    <dsp:sp modelId="{C96977BD-E470-46C7-B00E-B63F583FAD67}">
      <dsp:nvSpPr>
        <dsp:cNvPr id="0" name=""/>
        <dsp:cNvSpPr/>
      </dsp:nvSpPr>
      <dsp:spPr>
        <a:xfrm>
          <a:off x="6085091" y="137811"/>
          <a:ext cx="1448831" cy="869298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baseline="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Первичный пуск оборудования 6.04.2024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85091" y="137811"/>
        <a:ext cx="1448831" cy="869298"/>
      </dsp:txXfrm>
    </dsp:sp>
    <dsp:sp modelId="{B13C7B24-4ADB-4902-A7C7-4392EF0C778B}">
      <dsp:nvSpPr>
        <dsp:cNvPr id="0" name=""/>
        <dsp:cNvSpPr/>
      </dsp:nvSpPr>
      <dsp:spPr>
        <a:xfrm rot="5400000">
          <a:off x="7626353" y="443692"/>
          <a:ext cx="412056" cy="257535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7664983" y="456569"/>
        <a:ext cx="334796" cy="154521"/>
      </dsp:txXfrm>
    </dsp:sp>
    <dsp:sp modelId="{2AC659C5-31D8-4728-AE2C-2C1265AFD082}">
      <dsp:nvSpPr>
        <dsp:cNvPr id="0" name=""/>
        <dsp:cNvSpPr/>
      </dsp:nvSpPr>
      <dsp:spPr>
        <a:xfrm>
          <a:off x="8113455" y="137811"/>
          <a:ext cx="1448831" cy="869298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Устранение выявленных отклонений 7-9.04.2023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8113455" y="137811"/>
        <a:ext cx="1448831" cy="869298"/>
      </dsp:txXfrm>
    </dsp:sp>
    <dsp:sp modelId="{30979E79-81EA-4345-8437-CC4822AB74E6}">
      <dsp:nvSpPr>
        <dsp:cNvPr id="0" name=""/>
        <dsp:cNvSpPr/>
      </dsp:nvSpPr>
      <dsp:spPr>
        <a:xfrm rot="5400000">
          <a:off x="9654716" y="443692"/>
          <a:ext cx="412056" cy="257535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9693346" y="456569"/>
        <a:ext cx="334796" cy="154521"/>
      </dsp:txXfrm>
    </dsp:sp>
    <dsp:sp modelId="{838C64A4-1322-4B82-B096-D4A48555F2AA}">
      <dsp:nvSpPr>
        <dsp:cNvPr id="0" name=""/>
        <dsp:cNvSpPr/>
      </dsp:nvSpPr>
      <dsp:spPr>
        <a:xfrm>
          <a:off x="10141818" y="137811"/>
          <a:ext cx="1448831" cy="869298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Ввод оборудования в работу 19.04.2023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0141818" y="137811"/>
        <a:ext cx="1448831" cy="8692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6E6C-7CF9-4354-AA9F-9836B13BD66B}">
      <dsp:nvSpPr>
        <dsp:cNvPr id="0" name=""/>
        <dsp:cNvSpPr/>
      </dsp:nvSpPr>
      <dsp:spPr>
        <a:xfrm>
          <a:off x="5485" y="640541"/>
          <a:ext cx="1403036" cy="584123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Ввод турбины в эксплуатацию 1995 г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485" y="640541"/>
        <a:ext cx="1403036" cy="584123"/>
      </dsp:txXfrm>
    </dsp:sp>
    <dsp:sp modelId="{FA947F45-DEC6-4E22-B844-F1416ECAB524}">
      <dsp:nvSpPr>
        <dsp:cNvPr id="0" name=""/>
        <dsp:cNvSpPr/>
      </dsp:nvSpPr>
      <dsp:spPr>
        <a:xfrm rot="5400000">
          <a:off x="1498032" y="782966"/>
          <a:ext cx="399032" cy="299274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542923" y="797930"/>
        <a:ext cx="309250" cy="179564"/>
      </dsp:txXfrm>
    </dsp:sp>
    <dsp:sp modelId="{57E26029-84F8-4BB4-ADC2-413059F0D9F7}">
      <dsp:nvSpPr>
        <dsp:cNvPr id="0" name=""/>
        <dsp:cNvSpPr/>
      </dsp:nvSpPr>
      <dsp:spPr>
        <a:xfrm>
          <a:off x="1969737" y="641220"/>
          <a:ext cx="1403036" cy="582766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Модернизация турбины 2015 г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969737" y="641220"/>
        <a:ext cx="1403036" cy="582766"/>
      </dsp:txXfrm>
    </dsp:sp>
    <dsp:sp modelId="{69016918-ACEF-4C32-A9DA-110C6DAD4983}">
      <dsp:nvSpPr>
        <dsp:cNvPr id="0" name=""/>
        <dsp:cNvSpPr/>
      </dsp:nvSpPr>
      <dsp:spPr>
        <a:xfrm rot="5400000">
          <a:off x="3462283" y="782966"/>
          <a:ext cx="399032" cy="299274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507174" y="797930"/>
        <a:ext cx="309250" cy="179564"/>
      </dsp:txXfrm>
    </dsp:sp>
    <dsp:sp modelId="{D3A9D293-E0A3-4884-B258-D6E2CC6EC418}">
      <dsp:nvSpPr>
        <dsp:cNvPr id="0" name=""/>
        <dsp:cNvSpPr/>
      </dsp:nvSpPr>
      <dsp:spPr>
        <a:xfrm>
          <a:off x="3933989" y="645909"/>
          <a:ext cx="1403036" cy="573388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Проведение </a:t>
          </a:r>
          <a:r>
            <a:rPr lang="ru-RU" sz="1200" kern="1200" baseline="0" dirty="0" err="1">
              <a:solidFill>
                <a:schemeClr val="tx1"/>
              </a:solidFill>
            </a:rPr>
            <a:t>ЭПБ</a:t>
          </a:r>
          <a:r>
            <a:rPr lang="ru-RU" sz="1200" kern="1200" baseline="0" dirty="0">
              <a:solidFill>
                <a:schemeClr val="tx1"/>
              </a:solidFill>
            </a:rPr>
            <a:t> </a:t>
          </a:r>
          <a:r>
            <a:rPr lang="en-US" sz="1200" kern="1200" baseline="0" dirty="0">
              <a:solidFill>
                <a:schemeClr val="tx1"/>
              </a:solidFill>
            </a:rPr>
            <a:t>17.06.</a:t>
          </a:r>
          <a:r>
            <a:rPr lang="ru-RU" sz="1200" kern="1200" baseline="0" dirty="0">
              <a:solidFill>
                <a:schemeClr val="tx1"/>
              </a:solidFill>
            </a:rPr>
            <a:t>2017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933989" y="645909"/>
        <a:ext cx="1403036" cy="573388"/>
      </dsp:txXfrm>
    </dsp:sp>
    <dsp:sp modelId="{944BB62C-9A7D-48C8-BA03-BA5C20AA5E7A}">
      <dsp:nvSpPr>
        <dsp:cNvPr id="0" name=""/>
        <dsp:cNvSpPr/>
      </dsp:nvSpPr>
      <dsp:spPr>
        <a:xfrm rot="5400000">
          <a:off x="5426535" y="782966"/>
          <a:ext cx="399032" cy="299274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471426" y="797930"/>
        <a:ext cx="309250" cy="179564"/>
      </dsp:txXfrm>
    </dsp:sp>
    <dsp:sp modelId="{C96977BD-E470-46C7-B00E-B63F583FAD67}">
      <dsp:nvSpPr>
        <dsp:cNvPr id="0" name=""/>
        <dsp:cNvSpPr/>
      </dsp:nvSpPr>
      <dsp:spPr>
        <a:xfrm>
          <a:off x="5898240" y="638190"/>
          <a:ext cx="1403036" cy="588825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Замена подшипника турбины 10.12.2022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898240" y="638190"/>
        <a:ext cx="1403036" cy="588825"/>
      </dsp:txXfrm>
    </dsp:sp>
    <dsp:sp modelId="{B13C7B24-4ADB-4902-A7C7-4392EF0C778B}">
      <dsp:nvSpPr>
        <dsp:cNvPr id="0" name=""/>
        <dsp:cNvSpPr/>
      </dsp:nvSpPr>
      <dsp:spPr>
        <a:xfrm rot="5400000">
          <a:off x="7390786" y="782966"/>
          <a:ext cx="399032" cy="299274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7435677" y="797930"/>
        <a:ext cx="309250" cy="179564"/>
      </dsp:txXfrm>
    </dsp:sp>
    <dsp:sp modelId="{2AC659C5-31D8-4728-AE2C-2C1265AFD082}">
      <dsp:nvSpPr>
        <dsp:cNvPr id="0" name=""/>
        <dsp:cNvSpPr/>
      </dsp:nvSpPr>
      <dsp:spPr>
        <a:xfrm>
          <a:off x="7862492" y="635272"/>
          <a:ext cx="1403036" cy="594662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Обслуживание турбины 30.01.2023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862492" y="635272"/>
        <a:ext cx="1403036" cy="594662"/>
      </dsp:txXfrm>
    </dsp:sp>
    <dsp:sp modelId="{30979E79-81EA-4345-8437-CC4822AB74E6}">
      <dsp:nvSpPr>
        <dsp:cNvPr id="0" name=""/>
        <dsp:cNvSpPr/>
      </dsp:nvSpPr>
      <dsp:spPr>
        <a:xfrm rot="5400000">
          <a:off x="9355038" y="782966"/>
          <a:ext cx="399032" cy="299274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399929" y="797930"/>
        <a:ext cx="309250" cy="179564"/>
      </dsp:txXfrm>
    </dsp:sp>
    <dsp:sp modelId="{838C64A4-1322-4B82-B096-D4A48555F2AA}">
      <dsp:nvSpPr>
        <dsp:cNvPr id="0" name=""/>
        <dsp:cNvSpPr/>
      </dsp:nvSpPr>
      <dsp:spPr>
        <a:xfrm>
          <a:off x="9826744" y="637753"/>
          <a:ext cx="1403036" cy="589700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 err="1">
              <a:solidFill>
                <a:schemeClr val="tx1"/>
              </a:solidFill>
            </a:rPr>
            <a:t>ных</a:t>
          </a:r>
          <a:r>
            <a:rPr lang="ru-RU" sz="1200" kern="1200" baseline="0" dirty="0">
              <a:solidFill>
                <a:schemeClr val="tx1"/>
              </a:solidFill>
            </a:rPr>
            <a:t> работ на грузоподъёмном оборудовании расположенном рядом с турбиной 1.02.2023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9826744" y="637753"/>
        <a:ext cx="1403036" cy="589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6E6C-7CF9-4354-AA9F-9836B13BD66B}">
      <dsp:nvSpPr>
        <dsp:cNvPr id="0" name=""/>
        <dsp:cNvSpPr/>
      </dsp:nvSpPr>
      <dsp:spPr>
        <a:xfrm>
          <a:off x="0" y="399023"/>
          <a:ext cx="1389245" cy="1058213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Оборудование было устаревшим или выработавшим свой ресурс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399023"/>
        <a:ext cx="1389245" cy="1058213"/>
      </dsp:txXfrm>
    </dsp:sp>
    <dsp:sp modelId="{FA947F45-DEC6-4E22-B844-F1416ECAB524}">
      <dsp:nvSpPr>
        <dsp:cNvPr id="0" name=""/>
        <dsp:cNvSpPr/>
      </dsp:nvSpPr>
      <dsp:spPr>
        <a:xfrm rot="5400000">
          <a:off x="1459430" y="784130"/>
          <a:ext cx="431998" cy="287998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1502630" y="798531"/>
        <a:ext cx="345599" cy="172798"/>
      </dsp:txXfrm>
    </dsp:sp>
    <dsp:sp modelId="{57E26029-84F8-4BB4-ADC2-413059F0D9F7}">
      <dsp:nvSpPr>
        <dsp:cNvPr id="0" name=""/>
        <dsp:cNvSpPr/>
      </dsp:nvSpPr>
      <dsp:spPr>
        <a:xfrm>
          <a:off x="1944943" y="399023"/>
          <a:ext cx="1389245" cy="1058213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Модернизация могла не в полной мере восстановить ресурс оборудования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944943" y="399023"/>
        <a:ext cx="1389245" cy="1058213"/>
      </dsp:txXfrm>
    </dsp:sp>
    <dsp:sp modelId="{69016918-ACEF-4C32-A9DA-110C6DAD4983}">
      <dsp:nvSpPr>
        <dsp:cNvPr id="0" name=""/>
        <dsp:cNvSpPr/>
      </dsp:nvSpPr>
      <dsp:spPr>
        <a:xfrm rot="5400000">
          <a:off x="3404373" y="784130"/>
          <a:ext cx="431998" cy="287998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3447573" y="798531"/>
        <a:ext cx="345599" cy="172798"/>
      </dsp:txXfrm>
    </dsp:sp>
    <dsp:sp modelId="{D3A9D293-E0A3-4884-B258-D6E2CC6EC418}">
      <dsp:nvSpPr>
        <dsp:cNvPr id="0" name=""/>
        <dsp:cNvSpPr/>
      </dsp:nvSpPr>
      <dsp:spPr>
        <a:xfrm>
          <a:off x="3889886" y="399023"/>
          <a:ext cx="1389245" cy="1058213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Параметры оборудования не соответствовали изменившимся условиям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889886" y="399023"/>
        <a:ext cx="1389245" cy="1058213"/>
      </dsp:txXfrm>
    </dsp:sp>
    <dsp:sp modelId="{944BB62C-9A7D-48C8-BA03-BA5C20AA5E7A}">
      <dsp:nvSpPr>
        <dsp:cNvPr id="0" name=""/>
        <dsp:cNvSpPr/>
      </dsp:nvSpPr>
      <dsp:spPr>
        <a:xfrm rot="5400000">
          <a:off x="5349316" y="784130"/>
          <a:ext cx="431998" cy="287998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5392516" y="798531"/>
        <a:ext cx="345599" cy="172798"/>
      </dsp:txXfrm>
    </dsp:sp>
    <dsp:sp modelId="{C96977BD-E470-46C7-B00E-B63F583FAD67}">
      <dsp:nvSpPr>
        <dsp:cNvPr id="0" name=""/>
        <dsp:cNvSpPr/>
      </dsp:nvSpPr>
      <dsp:spPr>
        <a:xfrm>
          <a:off x="5834829" y="399023"/>
          <a:ext cx="1389245" cy="1058213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Повреждение подшипника при установке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834829" y="399023"/>
        <a:ext cx="1389245" cy="1058213"/>
      </dsp:txXfrm>
    </dsp:sp>
    <dsp:sp modelId="{B13C7B24-4ADB-4902-A7C7-4392EF0C778B}">
      <dsp:nvSpPr>
        <dsp:cNvPr id="0" name=""/>
        <dsp:cNvSpPr/>
      </dsp:nvSpPr>
      <dsp:spPr>
        <a:xfrm rot="5400000">
          <a:off x="7294259" y="784130"/>
          <a:ext cx="431998" cy="287998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7337459" y="798531"/>
        <a:ext cx="345599" cy="172798"/>
      </dsp:txXfrm>
    </dsp:sp>
    <dsp:sp modelId="{2AC659C5-31D8-4728-AE2C-2C1265AFD082}">
      <dsp:nvSpPr>
        <dsp:cNvPr id="0" name=""/>
        <dsp:cNvSpPr/>
      </dsp:nvSpPr>
      <dsp:spPr>
        <a:xfrm>
          <a:off x="7779772" y="399023"/>
          <a:ext cx="1389245" cy="1058213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Невыполнение необходимого объёма работ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779772" y="399023"/>
        <a:ext cx="1389245" cy="1058213"/>
      </dsp:txXfrm>
    </dsp:sp>
    <dsp:sp modelId="{30979E79-81EA-4345-8437-CC4822AB74E6}">
      <dsp:nvSpPr>
        <dsp:cNvPr id="0" name=""/>
        <dsp:cNvSpPr/>
      </dsp:nvSpPr>
      <dsp:spPr>
        <a:xfrm rot="5400000">
          <a:off x="9239202" y="784130"/>
          <a:ext cx="431998" cy="287998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9282402" y="798531"/>
        <a:ext cx="345599" cy="172798"/>
      </dsp:txXfrm>
    </dsp:sp>
    <dsp:sp modelId="{838C64A4-1322-4B82-B096-D4A48555F2AA}">
      <dsp:nvSpPr>
        <dsp:cNvPr id="0" name=""/>
        <dsp:cNvSpPr/>
      </dsp:nvSpPr>
      <dsp:spPr>
        <a:xfrm>
          <a:off x="9724715" y="399023"/>
          <a:ext cx="1389245" cy="1058213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Повреждение турбинного оборудования, расположенного рядом с местом проведения работ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9724715" y="399023"/>
        <a:ext cx="1389245" cy="10582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6E6C-7CF9-4354-AA9F-9836B13BD66B}">
      <dsp:nvSpPr>
        <dsp:cNvPr id="0" name=""/>
        <dsp:cNvSpPr/>
      </dsp:nvSpPr>
      <dsp:spPr>
        <a:xfrm>
          <a:off x="0" y="506299"/>
          <a:ext cx="1406101" cy="843661"/>
        </a:xfrm>
        <a:prstGeom prst="rect">
          <a:avLst/>
        </a:prstGeom>
        <a:solidFill>
          <a:srgbClr val="008F99">
            <a:alpha val="53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Поиск причин отказа оборудования 2-5.02.2023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506299"/>
        <a:ext cx="1406101" cy="843661"/>
      </dsp:txXfrm>
    </dsp:sp>
    <dsp:sp modelId="{FA947F45-DEC6-4E22-B844-F1416ECAB524}">
      <dsp:nvSpPr>
        <dsp:cNvPr id="0" name=""/>
        <dsp:cNvSpPr/>
      </dsp:nvSpPr>
      <dsp:spPr>
        <a:xfrm rot="5400000">
          <a:off x="1495806" y="803159"/>
          <a:ext cx="399904" cy="249940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533297" y="815656"/>
        <a:ext cx="324922" cy="149964"/>
      </dsp:txXfrm>
    </dsp:sp>
    <dsp:sp modelId="{57E26029-84F8-4BB4-ADC2-413059F0D9F7}">
      <dsp:nvSpPr>
        <dsp:cNvPr id="0" name=""/>
        <dsp:cNvSpPr/>
      </dsp:nvSpPr>
      <dsp:spPr>
        <a:xfrm>
          <a:off x="1968542" y="506299"/>
          <a:ext cx="1406101" cy="84366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Поиск /  Изготовление запасных частей с 5-30.03.2023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968542" y="506299"/>
        <a:ext cx="1406101" cy="843661"/>
      </dsp:txXfrm>
    </dsp:sp>
    <dsp:sp modelId="{69016918-ACEF-4C32-A9DA-110C6DAD4983}">
      <dsp:nvSpPr>
        <dsp:cNvPr id="0" name=""/>
        <dsp:cNvSpPr/>
      </dsp:nvSpPr>
      <dsp:spPr>
        <a:xfrm rot="5400000">
          <a:off x="3464349" y="803159"/>
          <a:ext cx="399904" cy="249940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501840" y="815656"/>
        <a:ext cx="324922" cy="149964"/>
      </dsp:txXfrm>
    </dsp:sp>
    <dsp:sp modelId="{D3A9D293-E0A3-4884-B258-D6E2CC6EC418}">
      <dsp:nvSpPr>
        <dsp:cNvPr id="0" name=""/>
        <dsp:cNvSpPr/>
      </dsp:nvSpPr>
      <dsp:spPr>
        <a:xfrm>
          <a:off x="3937085" y="506299"/>
          <a:ext cx="1406101" cy="84366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Проведение ремонтных работ с 30.03-5.04.2023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937085" y="506299"/>
        <a:ext cx="1406101" cy="843661"/>
      </dsp:txXfrm>
    </dsp:sp>
    <dsp:sp modelId="{944BB62C-9A7D-48C8-BA03-BA5C20AA5E7A}">
      <dsp:nvSpPr>
        <dsp:cNvPr id="0" name=""/>
        <dsp:cNvSpPr/>
      </dsp:nvSpPr>
      <dsp:spPr>
        <a:xfrm rot="5400000">
          <a:off x="5432891" y="803159"/>
          <a:ext cx="399904" cy="249940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470382" y="815656"/>
        <a:ext cx="324922" cy="149964"/>
      </dsp:txXfrm>
    </dsp:sp>
    <dsp:sp modelId="{C96977BD-E470-46C7-B00E-B63F583FAD67}">
      <dsp:nvSpPr>
        <dsp:cNvPr id="0" name=""/>
        <dsp:cNvSpPr/>
      </dsp:nvSpPr>
      <dsp:spPr>
        <a:xfrm>
          <a:off x="5905627" y="506299"/>
          <a:ext cx="1406101" cy="84366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Первичный пуск оборудования 6.04.2024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905627" y="506299"/>
        <a:ext cx="1406101" cy="843661"/>
      </dsp:txXfrm>
    </dsp:sp>
    <dsp:sp modelId="{B13C7B24-4ADB-4902-A7C7-4392EF0C778B}">
      <dsp:nvSpPr>
        <dsp:cNvPr id="0" name=""/>
        <dsp:cNvSpPr/>
      </dsp:nvSpPr>
      <dsp:spPr>
        <a:xfrm rot="5400000">
          <a:off x="7401434" y="803159"/>
          <a:ext cx="399904" cy="249940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7438925" y="815656"/>
        <a:ext cx="324922" cy="149964"/>
      </dsp:txXfrm>
    </dsp:sp>
    <dsp:sp modelId="{2AC659C5-31D8-4728-AE2C-2C1265AFD082}">
      <dsp:nvSpPr>
        <dsp:cNvPr id="0" name=""/>
        <dsp:cNvSpPr/>
      </dsp:nvSpPr>
      <dsp:spPr>
        <a:xfrm>
          <a:off x="7874170" y="506299"/>
          <a:ext cx="1406101" cy="84366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Устранение выявленных отклонений 7-9.04.2023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874170" y="506299"/>
        <a:ext cx="1406101" cy="843661"/>
      </dsp:txXfrm>
    </dsp:sp>
    <dsp:sp modelId="{30979E79-81EA-4345-8437-CC4822AB74E6}">
      <dsp:nvSpPr>
        <dsp:cNvPr id="0" name=""/>
        <dsp:cNvSpPr/>
      </dsp:nvSpPr>
      <dsp:spPr>
        <a:xfrm rot="5400000">
          <a:off x="9369977" y="803159"/>
          <a:ext cx="399904" cy="249940"/>
        </a:xfrm>
        <a:prstGeom prst="triangle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9407468" y="815656"/>
        <a:ext cx="324922" cy="149964"/>
      </dsp:txXfrm>
    </dsp:sp>
    <dsp:sp modelId="{838C64A4-1322-4B82-B096-D4A48555F2AA}">
      <dsp:nvSpPr>
        <dsp:cNvPr id="0" name=""/>
        <dsp:cNvSpPr/>
      </dsp:nvSpPr>
      <dsp:spPr>
        <a:xfrm>
          <a:off x="9842713" y="506299"/>
          <a:ext cx="1406101" cy="843661"/>
        </a:xfrm>
        <a:prstGeom prst="rect">
          <a:avLst/>
        </a:prstGeom>
        <a:solidFill>
          <a:srgbClr val="008F99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1"/>
              </a:solidFill>
            </a:rPr>
            <a:t>Ввод турбины в работу 19.04.2023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9842713" y="506299"/>
        <a:ext cx="1406101" cy="843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264" cy="495052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278" y="1"/>
            <a:ext cx="2922263" cy="495052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D4B9E4C9-216B-40D2-8239-D8E0259D02C8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611"/>
            <a:ext cx="2922264" cy="495052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278" y="9377611"/>
            <a:ext cx="2922263" cy="495052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2FE98F91-239E-4F2F-941B-643FC38FD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4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1582" cy="493633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2" y="1"/>
            <a:ext cx="2921582" cy="493633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7AE527E0-C176-4922-BD7D-282D3FFE0B3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21582" cy="493633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2" y="9377317"/>
            <a:ext cx="2921582" cy="493633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66502CB5-D305-4F9E-B498-7D5EA872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3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4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22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84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44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05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65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27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88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73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02CB5-D305-4F9E-B498-7D5EA87201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9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4" Type="http://schemas.openxmlformats.org/officeDocument/2006/relationships/image" Target="../media/image9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4" Type="http://schemas.openxmlformats.org/officeDocument/2006/relationships/image" Target="../media/image9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4" Type="http://schemas.openxmlformats.org/officeDocument/2006/relationships/image" Target="../media/image9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4" Type="http://schemas.openxmlformats.org/officeDocument/2006/relationships/image" Target="../media/image9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9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4" Type="http://schemas.openxmlformats.org/officeDocument/2006/relationships/image" Target="../media/image9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2" y="1625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5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200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861" name="Picture 453" descr="Image result for сибур лого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083" y="148963"/>
            <a:ext cx="2175708" cy="7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Изображение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39" r="62215" b="15230"/>
          <a:stretch/>
        </p:blipFill>
        <p:spPr>
          <a:xfrm>
            <a:off x="298038" y="769185"/>
            <a:ext cx="4174375" cy="5321020"/>
          </a:xfrm>
          <a:prstGeom prst="rect">
            <a:avLst/>
          </a:prstGeom>
        </p:spPr>
      </p:pic>
      <p:sp>
        <p:nvSpPr>
          <p:cNvPr id="7" name="Printed"/>
          <p:cNvSpPr txBox="1">
            <a:spLocks noChangeArrowheads="1"/>
          </p:cNvSpPr>
          <p:nvPr/>
        </p:nvSpPr>
        <p:spPr bwMode="black">
          <a:xfrm>
            <a:off x="8270635" y="6632337"/>
            <a:ext cx="3618996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09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</a:rPr>
              <a:t>Printed 10/15/2020 7:58 AM Russia TZ 2 Standard Time</a:t>
            </a:r>
            <a:endParaRPr lang="ru-RU" sz="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4931503" y="1463558"/>
            <a:ext cx="6632617" cy="502445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931503" y="3182434"/>
            <a:ext cx="6632617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931503" y="3645932"/>
            <a:ext cx="663261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09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</a:rPr>
              <a:t>Тип документа | Дата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3897B4-5A0F-4D88-BB86-C44531C363C1}"/>
              </a:ext>
            </a:extLst>
          </p:cNvPr>
          <p:cNvSpPr txBox="1"/>
          <p:nvPr/>
        </p:nvSpPr>
        <p:spPr>
          <a:xfrm>
            <a:off x="5369970" y="6191552"/>
            <a:ext cx="14563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1313" lvl="0" indent="-341313" eaLnBrk="1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>
                <a:latin typeface="+mn-lt"/>
              </a:defRPr>
            </a:lvl1pPr>
            <a:lvl2pPr marL="690563" lvl="1" indent="-346075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600">
                <a:latin typeface="+mn-lt"/>
              </a:defRPr>
            </a:lvl2pPr>
            <a:lvl3pPr marL="985838" lvl="2" indent="-292100"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500">
                <a:latin typeface="+mn-lt"/>
              </a:defRPr>
            </a:lvl3pPr>
            <a:lvl4pPr marL="1279525" lvl="3" indent="-290513" eaLnBrk="1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200">
                <a:latin typeface="+mn-lt"/>
              </a:defRPr>
            </a:lvl4pPr>
            <a:lvl5pPr marL="1597025" lvl="4" indent="-314325" eaLnBrk="1" hangingPunct="1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1200">
                <a:latin typeface="+mn-lt"/>
              </a:defRPr>
            </a:lvl5pPr>
            <a:lvl6pPr marL="205545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6pPr>
            <a:lvl7pPr marL="2512570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7pPr>
            <a:lvl8pPr marL="2969689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8pPr>
            <a:lvl9pPr marL="3426808" indent="-315857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latin typeface="+mn-lt"/>
              </a:defRPr>
            </a:lvl9pPr>
          </a:lstStyle>
          <a:p>
            <a:pPr marL="0" indent="0" algn="ctr" defTabSz="932909">
              <a:buClr>
                <a:srgbClr val="008080"/>
              </a:buClr>
              <a:buFont typeface="Wingdings" charset="2"/>
              <a:buNone/>
            </a:pPr>
            <a:r>
              <a:rPr lang="ru-RU" sz="1500" b="1" dirty="0">
                <a:solidFill>
                  <a:srgbClr val="008080"/>
                </a:solidFill>
              </a:rPr>
              <a:t>ООО "СИБУР"</a:t>
            </a:r>
          </a:p>
        </p:txBody>
      </p:sp>
      <p:cxnSp>
        <p:nvCxnSpPr>
          <p:cNvPr id="13" name="Прямая соединительная линия 23">
            <a:extLst>
              <a:ext uri="{FF2B5EF4-FFF2-40B4-BE49-F238E27FC236}">
                <a16:creationId xmlns:a16="http://schemas.microsoft.com/office/drawing/2014/main" id="{978E8D9B-FFE0-45CB-8752-22382D500B2F}"/>
              </a:ext>
            </a:extLst>
          </p:cNvPr>
          <p:cNvCxnSpPr>
            <a:cxnSpLocks/>
          </p:cNvCxnSpPr>
          <p:nvPr/>
        </p:nvCxnSpPr>
        <p:spPr bwMode="auto">
          <a:xfrm flipH="1">
            <a:off x="6933790" y="6324656"/>
            <a:ext cx="5258212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47000">
                  <a:srgbClr val="BFDADE"/>
                </a:gs>
                <a:gs pos="0">
                  <a:schemeClr val="accent4">
                    <a:alpha val="8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23">
            <a:extLst>
              <a:ext uri="{FF2B5EF4-FFF2-40B4-BE49-F238E27FC236}">
                <a16:creationId xmlns:a16="http://schemas.microsoft.com/office/drawing/2014/main" id="{BF55E026-2B13-45C4-AB82-FC842383E624}"/>
              </a:ext>
            </a:extLst>
          </p:cNvPr>
          <p:cNvCxnSpPr>
            <a:cxnSpLocks/>
          </p:cNvCxnSpPr>
          <p:nvPr/>
        </p:nvCxnSpPr>
        <p:spPr bwMode="auto">
          <a:xfrm>
            <a:off x="4322" y="6324656"/>
            <a:ext cx="5258212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47000">
                  <a:srgbClr val="BFDADE"/>
                </a:gs>
                <a:gs pos="0">
                  <a:schemeClr val="accent4">
                    <a:alpha val="8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512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1"/>
            <a:ext cx="1219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05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1"/>
            <a:ext cx="1219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11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1"/>
            <a:ext cx="1219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20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7" y="463845"/>
            <a:ext cx="7398053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"/>
            <a:ext cx="4064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8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6" y="463845"/>
            <a:ext cx="7417407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"/>
            <a:ext cx="4064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7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6" y="463845"/>
            <a:ext cx="7436759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"/>
            <a:ext cx="4064000" cy="614751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0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509185"/>
            <a:ext cx="4064000" cy="4559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1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509185"/>
            <a:ext cx="4064000" cy="45593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4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509185"/>
            <a:ext cx="4064000" cy="45593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509185"/>
            <a:ext cx="6096000" cy="4559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2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3" y="1623"/>
          <a:ext cx="1618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8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87C2507-A09D-4994-8304-22C7C287038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3"/>
            <a:ext cx="161977" cy="161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932909" eaLnBrk="1"/>
            <a:endParaRPr lang="en-US" sz="2000" b="0" i="0" baseline="0" dirty="0" err="1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161987" y="234866"/>
            <a:ext cx="11725484" cy="314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61985" y="664171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defTabSz="932909"/>
            <a:fld id="{42C328C1-A84F-4A39-A664-DBA00541A8C6}" type="slidenum">
              <a:rPr lang="ru-RU" sz="800" smtClean="0">
                <a:solidFill>
                  <a:srgbClr val="808080"/>
                </a:solidFill>
              </a:rPr>
              <a:pPr defTabSz="932909"/>
              <a:t>‹#›</a:t>
            </a:fld>
            <a:endParaRPr lang="ru-RU" sz="800" dirty="0">
              <a:solidFill>
                <a:srgbClr val="808080"/>
              </a:solidFill>
            </a:endParaRPr>
          </a:p>
        </p:txBody>
      </p:sp>
      <p:cxnSp>
        <p:nvCxnSpPr>
          <p:cNvPr id="9" name="Прямая соединительная линия 23">
            <a:extLst>
              <a:ext uri="{FF2B5EF4-FFF2-40B4-BE49-F238E27FC236}">
                <a16:creationId xmlns:a16="http://schemas.microsoft.com/office/drawing/2014/main" id="{3ADE2C19-18B5-4871-8098-21DFD548035C}"/>
              </a:ext>
            </a:extLst>
          </p:cNvPr>
          <p:cNvCxnSpPr>
            <a:cxnSpLocks/>
          </p:cNvCxnSpPr>
          <p:nvPr/>
        </p:nvCxnSpPr>
        <p:spPr bwMode="auto">
          <a:xfrm>
            <a:off x="8513504" y="6472067"/>
            <a:ext cx="3678496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47000">
                  <a:srgbClr val="BFDADE"/>
                </a:gs>
                <a:gs pos="0">
                  <a:schemeClr val="accent4">
                    <a:alpha val="8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Рисунок 37">
            <a:extLst>
              <a:ext uri="{FF2B5EF4-FFF2-40B4-BE49-F238E27FC236}">
                <a16:creationId xmlns:a16="http://schemas.microsoft.com/office/drawing/2014/main" id="{FB9F38C9-F0A6-4E5F-A513-55AC7BE64D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347" y="6599108"/>
            <a:ext cx="883567" cy="1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2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509185"/>
            <a:ext cx="6096000" cy="45593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1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509185"/>
            <a:ext cx="6096000" cy="45593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48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6" y="463845"/>
            <a:ext cx="5424111" cy="896836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"/>
            <a:ext cx="6096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07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6" y="463845"/>
            <a:ext cx="5385407" cy="896836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"/>
            <a:ext cx="6096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63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7" y="463845"/>
            <a:ext cx="5346701" cy="896836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"/>
            <a:ext cx="6096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50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21387" y="463845"/>
            <a:ext cx="7392247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4064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99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07841" y="463845"/>
            <a:ext cx="7405793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4064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4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21387" y="463845"/>
            <a:ext cx="7392247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4064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51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6096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2557" y="463845"/>
            <a:ext cx="5373793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6784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6096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7" y="463845"/>
            <a:ext cx="5360247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3221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3" y="1623"/>
          <a:ext cx="1618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78" imgH="579" progId="TCLayout.ActiveDocument.1">
                  <p:embed/>
                </p:oleObj>
              </mc:Choice>
              <mc:Fallback>
                <p:oleObj name="Слайд think-cell" r:id="rId4" imgW="578" imgH="57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8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000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Slide Number"/>
          <p:cNvSpPr txBox="1">
            <a:spLocks/>
          </p:cNvSpPr>
          <p:nvPr/>
        </p:nvSpPr>
        <p:spPr bwMode="gray">
          <a:xfrm>
            <a:off x="161985" y="664171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defTabSz="932909"/>
            <a:fld id="{42C328C1-A84F-4A39-A664-DBA00541A8C6}" type="slidenum">
              <a:rPr lang="ru-RU" sz="800" smtClean="0">
                <a:solidFill>
                  <a:srgbClr val="808080"/>
                </a:solidFill>
              </a:rPr>
              <a:pPr defTabSz="932909"/>
              <a:t>‹#›</a:t>
            </a:fld>
            <a:endParaRPr lang="ru-RU" sz="800" dirty="0">
              <a:solidFill>
                <a:srgbClr val="808080"/>
              </a:solidFill>
            </a:endParaRPr>
          </a:p>
        </p:txBody>
      </p:sp>
      <p:cxnSp>
        <p:nvCxnSpPr>
          <p:cNvPr id="8" name="Прямая соединительная линия 23">
            <a:extLst>
              <a:ext uri="{FF2B5EF4-FFF2-40B4-BE49-F238E27FC236}">
                <a16:creationId xmlns:a16="http://schemas.microsoft.com/office/drawing/2014/main" id="{6C59F1B8-5E06-473C-9AB6-342A9F2FFEC5}"/>
              </a:ext>
            </a:extLst>
          </p:cNvPr>
          <p:cNvCxnSpPr>
            <a:cxnSpLocks/>
          </p:cNvCxnSpPr>
          <p:nvPr/>
        </p:nvCxnSpPr>
        <p:spPr bwMode="auto">
          <a:xfrm>
            <a:off x="8513504" y="6472067"/>
            <a:ext cx="3678496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47000">
                  <a:srgbClr val="BFDADE"/>
                </a:gs>
                <a:gs pos="0">
                  <a:schemeClr val="accent4">
                    <a:alpha val="8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Рисунок 37">
            <a:extLst>
              <a:ext uri="{FF2B5EF4-FFF2-40B4-BE49-F238E27FC236}">
                <a16:creationId xmlns:a16="http://schemas.microsoft.com/office/drawing/2014/main" id="{86F7077A-BEF3-4F7D-8A70-4E25EED3B2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347" y="6599108"/>
            <a:ext cx="883567" cy="1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66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6096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78367" y="463844"/>
            <a:ext cx="5380567" cy="897467"/>
          </a:xfrm>
        </p:spPr>
        <p:txBody>
          <a:bodyPr/>
          <a:lstStyle>
            <a:lvl1pPr>
              <a:defRPr sz="2667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11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08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A3324-BEC3-4D93-8146-C9F88AC69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3219"/>
            <a:ext cx="9144000" cy="18467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D3BD65-40E3-4D4A-9F0B-714AA300A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2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3" indent="0" algn="ctr">
              <a:buNone/>
              <a:defRPr sz="2000"/>
            </a:lvl2pPr>
            <a:lvl3pPr marL="914344" indent="0" algn="ctr">
              <a:buNone/>
              <a:defRPr sz="1700"/>
            </a:lvl3pPr>
            <a:lvl4pPr marL="1371515" indent="0" algn="ctr">
              <a:buNone/>
              <a:defRPr sz="1600"/>
            </a:lvl4pPr>
            <a:lvl5pPr marL="1828688" indent="0" algn="ctr">
              <a:buNone/>
              <a:defRPr sz="1600"/>
            </a:lvl5pPr>
            <a:lvl6pPr marL="2285859" indent="0" algn="ctr">
              <a:buNone/>
              <a:defRPr sz="1600"/>
            </a:lvl6pPr>
            <a:lvl7pPr marL="2743030" indent="0" algn="ctr">
              <a:buNone/>
              <a:defRPr sz="1600"/>
            </a:lvl7pPr>
            <a:lvl8pPr marL="3200203" indent="0" algn="ctr">
              <a:buNone/>
              <a:defRPr sz="1600"/>
            </a:lvl8pPr>
            <a:lvl9pPr marL="3657375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A3ADA1-3CD8-4C2C-B93E-76D183F6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3291" tIns="46646" rIns="93291" bIns="46646"/>
          <a:lstStyle/>
          <a:p>
            <a:pPr defTabSz="932909"/>
            <a:r>
              <a:rPr lang="ru-RU" sz="1900" dirty="0">
                <a:solidFill>
                  <a:srgbClr val="000000"/>
                </a:solidFill>
              </a:rPr>
              <a:t>ЧЕРНОВАЯ ВЕРСИЯ СТАНДАРТА</a:t>
            </a:r>
            <a:endParaRPr lang="pt-BR" sz="19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D39A50-6C4C-421F-94B1-1798862A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3291" tIns="46646" rIns="93291" bIns="46646"/>
          <a:lstStyle/>
          <a:p>
            <a:pPr defTabSz="932909"/>
            <a:endParaRPr lang="pt-BR" sz="1900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555000-4300-4194-A1F1-46935302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3291" tIns="46646" rIns="93291" bIns="46646"/>
          <a:lstStyle/>
          <a:p>
            <a:pPr defTabSz="932909"/>
            <a:fld id="{5A56B4C0-3C4C-46FB-AE68-D52CB724C5FE}" type="slidenum">
              <a:rPr lang="pt-BR" sz="1900" smtClean="0">
                <a:solidFill>
                  <a:srgbClr val="000000"/>
                </a:solidFill>
              </a:rPr>
              <a:pPr defTabSz="932909"/>
              <a:t>‹#›</a:t>
            </a:fld>
            <a:endParaRPr lang="pt-BR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153" y="2488256"/>
            <a:ext cx="11349708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8C95"/>
                </a:solidFill>
              </a:rPr>
              <a:t>ЧЕРНОВАЯ ВЕРСИЯ СТАНДАРТА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3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-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4070" y="1991796"/>
            <a:ext cx="6870443" cy="1426895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84092" y="4170880"/>
            <a:ext cx="6870798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Фамилия Имя Отчество</a:t>
            </a:r>
          </a:p>
          <a:p>
            <a:r>
              <a:rPr lang="ru-RU" dirty="0"/>
              <a:t>Должность, подразделение/функция, </a:t>
            </a:r>
            <a:br>
              <a:rPr lang="ru-RU" dirty="0"/>
            </a:br>
            <a:r>
              <a:rPr lang="ru-RU" dirty="0"/>
              <a:t>название организации 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084117" y="5271303"/>
            <a:ext cx="686170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1 января 2018 г.</a:t>
            </a:r>
          </a:p>
        </p:txBody>
      </p:sp>
    </p:spTree>
    <p:extLst>
      <p:ext uri="{BB962C8B-B14F-4D97-AF65-F5344CB8AC3E}">
        <p14:creationId xmlns:p14="http://schemas.microsoft.com/office/powerpoint/2010/main" val="279795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ru-RU" dirty="0"/>
              <a:t>ЧЕРНОВАЯ ВЕРСИЯ СТАНДАРТА</a:t>
            </a:r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263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1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1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54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0" y="160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" y="160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7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ags" Target="../tags/tag26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oleObject" Target="../embeddings/oleObject6.bin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tags" Target="../tags/tag27.xml"/><Relationship Id="rId30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" y="3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6" imgW="270" imgH="270" progId="TCLayout.ActiveDocument.1">
                  <p:embed/>
                </p:oleObj>
              </mc:Choice>
              <mc:Fallback>
                <p:oleObj name="Слайд think-cell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" y="3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1" y="3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32909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6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7" y="7730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2909"/>
            <a:r>
              <a:rPr lang="ru-RU" sz="800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9"/>
            <a:ext cx="11725484" cy="25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Subtitle</a:t>
            </a:r>
            <a:endParaRPr lang="ru-RU" sz="16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557200" y="6307687"/>
            <a:ext cx="11235239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0" indent="-87460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557203" y="6639737"/>
            <a:ext cx="981023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706" indent="-503706" defTabSz="1218026"/>
            <a:r>
              <a:rPr lang="ru-RU" sz="800" dirty="0">
                <a:solidFill>
                  <a:srgbClr val="808080"/>
                </a:solidFill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80065"/>
            <a:ext cx="5801188" cy="521557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32909"/>
              <a:r>
                <a:rPr lang="ru-RU" sz="1600" b="1" dirty="0">
                  <a:solidFill>
                    <a:srgbClr val="008080"/>
                  </a:solidFill>
                </a:rPr>
                <a:t>Название документа</a:t>
              </a:r>
            </a:p>
            <a:p>
              <a:pPr defTabSz="932909"/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414098" y="291556"/>
            <a:ext cx="473335" cy="150811"/>
            <a:chOff x="8392861" y="285750"/>
            <a:chExt cx="347915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92861" y="285750"/>
              <a:ext cx="347915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26">
                <a:buClr>
                  <a:srgbClr val="008080"/>
                </a:buClr>
              </a:pPr>
              <a:r>
                <a:rPr lang="ru-RU" sz="800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92861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92861" y="433559"/>
              <a:ext cx="34791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/>
        </p:nvGrpSpPr>
        <p:grpSpPr bwMode="gray">
          <a:xfrm>
            <a:off x="11108184" y="285078"/>
            <a:ext cx="768918" cy="1013976"/>
            <a:chOff x="7835905" y="279400"/>
            <a:chExt cx="753600" cy="99379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09"/>
              <a:endParaRPr lang="ru-RU" sz="19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09"/>
              <a:endParaRPr lang="ru-RU" sz="19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09"/>
              <a:endParaRPr lang="ru-RU" sz="19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09"/>
              <a:endParaRPr lang="ru-RU" sz="19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/>
        </p:nvGrpSpPr>
        <p:grpSpPr bwMode="gray">
          <a:xfrm>
            <a:off x="10794127" y="285077"/>
            <a:ext cx="1083153" cy="741860"/>
            <a:chOff x="7540629" y="279400"/>
            <a:chExt cx="1061575" cy="72709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09"/>
              <a:endParaRPr lang="ru-RU" sz="19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09"/>
              <a:endParaRPr lang="ru-RU" sz="19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09"/>
              <a:endParaRPr lang="ru-RU" sz="19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/>
        </p:nvGrpSpPr>
        <p:grpSpPr bwMode="gray">
          <a:xfrm>
            <a:off x="11040164" y="255920"/>
            <a:ext cx="836948" cy="1333053"/>
            <a:chOff x="7769225" y="250825"/>
            <a:chExt cx="820275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09"/>
                <a:endParaRPr lang="ru-RU" sz="1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09"/>
                <a:endParaRPr lang="ru-RU" sz="1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09"/>
                <a:endParaRPr lang="ru-RU" sz="1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09"/>
                <a:endParaRPr lang="ru-RU" sz="1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09"/>
                <a:endParaRPr lang="ru-RU" sz="1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09"/>
                <a:endParaRPr lang="ru-RU" sz="1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09"/>
                <a:endParaRPr lang="ru-RU" sz="1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09"/>
                <a:endParaRPr lang="ru-RU" sz="1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09"/>
                <a:endParaRPr lang="ru-RU" sz="1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09"/>
                <a:endParaRPr lang="ru-RU" sz="19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73">
                <a:buClr>
                  <a:srgbClr val="008080"/>
                </a:buClr>
              </a:pPr>
              <a:r>
                <a:rPr lang="ru-RU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/>
        </p:nvSpPr>
        <p:spPr>
          <a:xfrm>
            <a:off x="12003217" y="6639739"/>
            <a:ext cx="46649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1" tIns="46646" rIns="93291" bIns="46646" rtlCol="0" anchor="ctr"/>
          <a:lstStyle/>
          <a:p>
            <a:pPr algn="ctr" defTabSz="932909"/>
            <a:endParaRPr lang="ru-RU" sz="1900" dirty="0">
              <a:solidFill>
                <a:srgbClr val="000000"/>
              </a:solidFill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091" y="1991017"/>
            <a:ext cx="4389573" cy="1346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1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</p:sldLayoutIdLst>
  <p:hf hdr="0" ftr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sz="2000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73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ru-RU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8335" indent="-194662" algn="l" defTabSz="913473" rtl="0" eaLnBrk="1" fontAlgn="base" latinLnBrk="0" hangingPunct="1">
        <a:spcBef>
          <a:spcPct val="0"/>
        </a:spcBef>
        <a:spcAft>
          <a:spcPct val="0"/>
        </a:spcAft>
        <a:buClr>
          <a:schemeClr val="accent4"/>
        </a:buClr>
        <a:buSzPct val="125000"/>
        <a:buFont typeface="Arial" charset="0"/>
        <a:buChar char="▪"/>
        <a:defRPr lang="ru-RU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55435" indent="-253428" algn="l" defTabSz="913473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120000"/>
        <a:buFont typeface="Arial" charset="0"/>
        <a:buChar char="–"/>
        <a:defRPr lang="ru-RU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28060" indent="-157933" algn="l" defTabSz="913473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120000"/>
        <a:buFont typeface="Arial" charset="0"/>
        <a:buChar char="▫"/>
        <a:defRPr lang="ru-RU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63957" indent="-132223" algn="l" defTabSz="913473" rtl="0" eaLnBrk="1" fontAlgn="base" latinLnBrk="0" hangingPunct="1">
        <a:spcBef>
          <a:spcPct val="0"/>
        </a:spcBef>
        <a:spcAft>
          <a:spcPct val="0"/>
        </a:spcAft>
        <a:buClr>
          <a:schemeClr val="accent6"/>
        </a:buClr>
        <a:buSzPct val="89000"/>
        <a:buFont typeface="Arial" charset="0"/>
        <a:buChar char="-"/>
        <a:defRPr lang="ru-RU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439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968" y="160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8" imgW="270" imgH="270" progId="TCLayout.ActiveDocument.1">
                  <p:embed/>
                </p:oleObj>
              </mc:Choice>
              <mc:Fallback>
                <p:oleObj name="Слайд think-cell" r:id="rId2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968" y="160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7"/>
            </p:custDataLst>
          </p:nvPr>
        </p:nvSpPr>
        <p:spPr bwMode="auto">
          <a:xfrm>
            <a:off x="0" y="1"/>
            <a:ext cx="211667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27381" y="205471"/>
            <a:ext cx="11329768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63"/>
            <a:endParaRPr lang="ru-RU" sz="24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6" y="463845"/>
            <a:ext cx="11235268" cy="896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3851" y="6347813"/>
            <a:ext cx="425444" cy="24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67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1228799" y="6340605"/>
            <a:ext cx="7090455" cy="26764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8450466" y="6347813"/>
            <a:ext cx="1277933" cy="26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1067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8366" y="1527044"/>
            <a:ext cx="11235269" cy="45414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647" y="6377659"/>
            <a:ext cx="1015987" cy="192000"/>
          </a:xfrm>
          <a:prstGeom prst="rect">
            <a:avLst/>
          </a:prstGeom>
          <a:effectLst/>
        </p:spPr>
      </p:pic>
      <p:grpSp>
        <p:nvGrpSpPr>
          <p:cNvPr id="78" name="Группа 77"/>
          <p:cNvGrpSpPr/>
          <p:nvPr userDrawn="1"/>
        </p:nvGrpSpPr>
        <p:grpSpPr>
          <a:xfrm>
            <a:off x="12135858" y="-56815"/>
            <a:ext cx="830677" cy="6874421"/>
            <a:chOff x="9101894" y="-42611"/>
            <a:chExt cx="623008" cy="5155816"/>
          </a:xfrm>
        </p:grpSpPr>
        <p:sp>
          <p:nvSpPr>
            <p:cNvPr id="79" name="Прямоугольник 78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140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</a:t>
              </a:r>
              <a:r>
                <a:rPr lang="en-US" sz="933" dirty="0">
                  <a:solidFill>
                    <a:srgbClr val="FFFFFF"/>
                  </a:solidFill>
                </a:rPr>
                <a:t>49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80" name="Прямоугольник 79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81" name="Прямоугольник 80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82" name="Прямоугольник 8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83" name="Прямоугольник 8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4" name="Прямоугольник 8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5" name="Прямоугольник 8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0,0,0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86" name="Прямоугольник 8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0</a:t>
              </a:r>
              <a:br>
                <a:rPr lang="en-US" sz="933" dirty="0">
                  <a:solidFill>
                    <a:schemeClr val="bg1"/>
                  </a:solidFill>
                </a:rPr>
              </a:br>
              <a:r>
                <a:rPr lang="en-US" sz="933" dirty="0">
                  <a:solidFill>
                    <a:schemeClr val="bg1"/>
                  </a:solidFill>
                </a:rPr>
                <a:t>61</a:t>
              </a:r>
              <a:br>
                <a:rPr lang="en-US" sz="933" dirty="0">
                  <a:solidFill>
                    <a:schemeClr val="bg1"/>
                  </a:solidFill>
                </a:rPr>
              </a:br>
              <a:r>
                <a:rPr lang="en-US" sz="933" dirty="0">
                  <a:solidFill>
                    <a:schemeClr val="bg1"/>
                  </a:solidFill>
                </a:rPr>
                <a:t>76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45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50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135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</p:txBody>
        </p:sp>
        <p:sp>
          <p:nvSpPr>
            <p:cNvPr id="90" name="Прямоугольник 8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chemeClr val="bg1"/>
                  </a:solidFill>
                </a:rPr>
                <a:t>1</a:t>
              </a:r>
              <a:r>
                <a:rPr lang="en-US" sz="933" dirty="0">
                  <a:solidFill>
                    <a:schemeClr val="bg1"/>
                  </a:solidFill>
                </a:rPr>
                <a:t>40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250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 9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250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120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110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93" name="Прямоугольник 9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224</a:t>
              </a:r>
              <a:br>
                <a:rPr lang="en-US" sz="933" dirty="0">
                  <a:solidFill>
                    <a:srgbClr val="FFFFFF"/>
                  </a:solidFill>
                </a:rPr>
              </a:br>
              <a:r>
                <a:rPr lang="en-US" sz="933" dirty="0">
                  <a:solidFill>
                    <a:srgbClr val="FFFFFF"/>
                  </a:solidFill>
                </a:rPr>
                <a:t>78</a:t>
              </a:r>
              <a:br>
                <a:rPr lang="en-US" sz="933" dirty="0">
                  <a:solidFill>
                    <a:srgbClr val="FFFFFF"/>
                  </a:solidFill>
                </a:rPr>
              </a:br>
              <a:r>
                <a:rPr lang="en-US" sz="933" dirty="0">
                  <a:solidFill>
                    <a:srgbClr val="FFFFFF"/>
                  </a:solidFill>
                </a:rPr>
                <a:t>57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9101894" y="-42611"/>
              <a:ext cx="62300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67" dirty="0"/>
                <a:t>Основные</a:t>
              </a:r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9101894" y="2320575"/>
              <a:ext cx="621805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67" dirty="0" err="1"/>
                <a:t>Доп.цвета</a:t>
              </a:r>
              <a:endParaRPr lang="ru-RU" sz="1067" dirty="0"/>
            </a:p>
          </p:txBody>
        </p:sp>
        <p:sp>
          <p:nvSpPr>
            <p:cNvPr id="96" name="Прямоугольник 9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70%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97" name="Прямоугольник 9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50%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30%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10%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5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  <p:sldLayoutId id="2147484814" r:id="rId12"/>
    <p:sldLayoutId id="2147484815" r:id="rId13"/>
    <p:sldLayoutId id="2147484816" r:id="rId14"/>
    <p:sldLayoutId id="2147484817" r:id="rId15"/>
    <p:sldLayoutId id="2147484818" r:id="rId16"/>
    <p:sldLayoutId id="2147484819" r:id="rId17"/>
    <p:sldLayoutId id="2147484820" r:id="rId18"/>
    <p:sldLayoutId id="2147484821" r:id="rId19"/>
    <p:sldLayoutId id="2147484822" r:id="rId20"/>
    <p:sldLayoutId id="2147484823" r:id="rId21"/>
    <p:sldLayoutId id="2147484824" r:id="rId22"/>
    <p:sldLayoutId id="2147484825" r:id="rId23"/>
    <p:sldLayoutId id="2147484826" r:id="rId2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667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51933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03866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55800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07733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None/>
        <a:defRPr lang="ru-RU" sz="1867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None/>
        <a:defRPr lang="ru-RU" sz="16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None/>
        <a:defRPr lang="ru-RU" sz="1333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None/>
        <a:defRPr lang="ru-RU" sz="12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None/>
        <a:defRPr lang="ru-RU" sz="1067" dirty="0">
          <a:solidFill>
            <a:schemeClr val="tx2"/>
          </a:solidFill>
          <a:latin typeface="+mn-lt"/>
        </a:defRPr>
      </a:lvl5pPr>
      <a:lvl6pPr marL="2335202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6pPr>
      <a:lvl7pPr marL="2854537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7pPr>
      <a:lvl8pPr marL="3373870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8pPr>
      <a:lvl9pPr marL="3893204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332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669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002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337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671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009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340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675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4800">
          <p15:clr>
            <a:srgbClr val="F26B43"/>
          </p15:clr>
        </p15:guide>
        <p15:guide id="8" orient="horz" pos="1915">
          <p15:clr>
            <a:srgbClr val="F26B43"/>
          </p15:clr>
        </p15:guide>
        <p15:guide id="9" pos="3840">
          <p15:clr>
            <a:srgbClr val="F26B43"/>
          </p15:clr>
        </p15:guide>
        <p15:guide id="10" pos="960">
          <p15:clr>
            <a:srgbClr val="F26B43"/>
          </p15:clr>
        </p15:guide>
        <p15:guide id="11" pos="1920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1.xml"/><Relationship Id="rId6" Type="http://schemas.openxmlformats.org/officeDocument/2006/relationships/hyperlink" Target="https://confluence.sibur.local/pages/viewpage.action?pageId=342091005" TargetMode="Externa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0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diagramLayout" Target="../diagrams/layout3.xml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diagramData" Target="../diagrams/data3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microsoft.com/office/2007/relationships/diagramDrawing" Target="../diagrams/drawing3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12.emf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oleObject" Target="../embeddings/oleObject38.bin"/><Relationship Id="rId28" Type="http://schemas.openxmlformats.org/officeDocument/2006/relationships/diagramColors" Target="../diagrams/colors3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slide" Target="slide2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slideLayout" Target="../slideLayouts/slideLayout31.xml"/><Relationship Id="rId27" Type="http://schemas.openxmlformats.org/officeDocument/2006/relationships/diagramQuickStyle" Target="../diagrams/quickStyle3.xml"/><Relationship Id="rId30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12.emf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oleObject" Target="../embeddings/oleObject39.bin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12.emf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oleObject" Target="../embeddings/oleObject40.bin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hyperlink" Target="https://s001as-apmrep.sibur.local/ReportServer/Pages/ReportViewer.aspx?%2f20.+%d0%9e%d1%82%d1%87%d0%b5%d1%82+%d0%bf%d0%be+%d1%80%d0%b0%d1%81%d1%81%d0%bb%d0%b5%d0%b4%d0%be%d0%b2%d0%b0%d0%bd%d0%b8%d1%8e+RCA&amp;rs:Command=Render&amp;AnalysisKey=230687837" TargetMode="External"/><Relationship Id="rId3" Type="http://schemas.openxmlformats.org/officeDocument/2006/relationships/tags" Target="../tags/tag271.xml"/><Relationship Id="rId21" Type="http://schemas.openxmlformats.org/officeDocument/2006/relationships/tags" Target="../tags/tag289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hyperlink" Target="https://s001as-apmrep.sibur.local/ReportServer/Pages/ReportViewer.aspx?%2f20.+%d0%9e%d1%82%d1%87%d0%b5%d1%82+%d0%bf%d0%be+%d1%80%d0%b0%d1%81%d1%81%d0%bb%d0%b5%d0%b4%d0%be%d0%b2%d0%b0%d0%bd%d0%b8%d1%8e+RCA&amp;rs:Command=Render&amp;AnalysisKey=237693193" TargetMode="Externa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image" Target="../media/image12.emf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oleObject" Target="../embeddings/oleObject41.bin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slideLayout" Target="../slideLayouts/slideLayout31.xml"/><Relationship Id="rId27" Type="http://schemas.openxmlformats.org/officeDocument/2006/relationships/hyperlink" Target="https://s001as-apmrep.sibur.local/ReportServer/Pages/ReportViewer.aspx?%2f20.+%d0%9e%d1%82%d1%87%d0%b5%d1%82+%d0%bf%d0%be+%d1%80%d0%b0%d1%81%d1%81%d0%bb%d0%b5%d0%b4%d0%be%d0%b2%d0%b0%d0%bd%d0%b8%d1%8e+RCA&amp;rs:Command=Render&amp;AnalysisKey=239472047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hyperlink" Target="https://s001as-apmrep.sibur.local/ReportServer/Pages/ReportViewer.aspx?%2f20.+%d0%9e%d1%82%d1%87%d0%b5%d1%82+%d0%bf%d0%be+%d1%80%d0%b0%d1%81%d1%81%d0%bb%d0%b5%d0%b4%d0%be%d0%b2%d0%b0%d0%bd%d0%b8%d1%8e+RCA&amp;rs:Command=Render&amp;AnalysisKey=-12778423" TargetMode="External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12.emf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oleObject" Target="../embeddings/oleObject42.bin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microsoft.com/office/2018/10/relationships/comments" Target="../comments/modernComment_7FFE55AC_340FAE81.xml"/><Relationship Id="rId28" Type="http://schemas.openxmlformats.org/officeDocument/2006/relationships/hyperlink" Target="https://s001as-apmrep.sibur.local/ReportServer/Pages/ReportViewer.aspx?%2f20.+%d0%9e%d1%82%d1%87%d0%b5%d1%82+%d0%bf%d0%be+%d1%80%d0%b0%d1%81%d1%81%d0%bb%d0%b5%d0%b4%d0%be%d0%b2%d0%b0%d0%bd%d0%b8%d1%8e+RCA&amp;rs:Command=Render&amp;AnalysisKey=218695655" TargetMode="External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slideLayout" Target="../slideLayouts/slideLayout31.xml"/><Relationship Id="rId27" Type="http://schemas.openxmlformats.org/officeDocument/2006/relationships/hyperlink" Target="https://s001as-apmrep.sibur.local/ReportServer/Pages/ReportViewer.aspx?%2f20.+%d0%9e%d1%82%d1%87%d0%b5%d1%82+%d0%bf%d0%be+%d1%80%d0%b0%d1%81%d1%81%d0%bb%d0%b5%d0%b4%d0%be%d0%b2%d0%b0%d0%bd%d0%b8%d1%8e+RCA&amp;rs:Command=Render&amp;AnalysisKey=23463647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slideLayout" Target="../slideLayouts/slideLayout31.xml"/><Relationship Id="rId26" Type="http://schemas.openxmlformats.org/officeDocument/2006/relationships/slide" Target="slide2.xml"/><Relationship Id="rId3" Type="http://schemas.openxmlformats.org/officeDocument/2006/relationships/tags" Target="../tags/tag313.xml"/><Relationship Id="rId21" Type="http://schemas.openxmlformats.org/officeDocument/2006/relationships/diagramData" Target="../diagrams/data4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microsoft.com/office/2007/relationships/diagramDrawing" Target="../diagrams/drawing4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image" Target="../media/image12.emf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diagramColors" Target="../diagrams/colors4.xml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diagramQuickStyle" Target="../diagrams/quickStyle4.xml"/><Relationship Id="rId10" Type="http://schemas.openxmlformats.org/officeDocument/2006/relationships/tags" Target="../tags/tag320.xml"/><Relationship Id="rId19" Type="http://schemas.openxmlformats.org/officeDocument/2006/relationships/oleObject" Target="../embeddings/oleObject43.bin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diagramLayout" Target="../diagrams/layout5.xml"/><Relationship Id="rId3" Type="http://schemas.openxmlformats.org/officeDocument/2006/relationships/tags" Target="../tags/tag330.xml"/><Relationship Id="rId21" Type="http://schemas.openxmlformats.org/officeDocument/2006/relationships/tags" Target="../tags/tag348.xml"/><Relationship Id="rId34" Type="http://schemas.microsoft.com/office/2007/relationships/diagramDrawing" Target="../diagrams/drawing6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29" Type="http://schemas.microsoft.com/office/2007/relationships/diagramDrawing" Target="../diagrams/drawing5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image" Target="../media/image12.emf"/><Relationship Id="rId32" Type="http://schemas.openxmlformats.org/officeDocument/2006/relationships/diagramQuickStyle" Target="../diagrams/quickStyle6.xml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oleObject" Target="../embeddings/oleObject44.bin"/><Relationship Id="rId28" Type="http://schemas.openxmlformats.org/officeDocument/2006/relationships/diagramColors" Target="../diagrams/colors5.xml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31" Type="http://schemas.openxmlformats.org/officeDocument/2006/relationships/diagramLayout" Target="../diagrams/layout6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slideLayout" Target="../slideLayouts/slideLayout31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Relationship Id="rId8" Type="http://schemas.openxmlformats.org/officeDocument/2006/relationships/tags" Target="../tags/tag33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diagramLayout" Target="../diagrams/layout7.xml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34" Type="http://schemas.microsoft.com/office/2007/relationships/diagramDrawing" Target="../diagrams/drawing8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diagramData" Target="../diagrams/data7.xml"/><Relationship Id="rId33" Type="http://schemas.openxmlformats.org/officeDocument/2006/relationships/diagramColors" Target="../diagrams/colors8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29" Type="http://schemas.microsoft.com/office/2007/relationships/diagramDrawing" Target="../diagrams/drawing7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image" Target="../media/image12.emf"/><Relationship Id="rId32" Type="http://schemas.openxmlformats.org/officeDocument/2006/relationships/diagramQuickStyle" Target="../diagrams/quickStyle8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oleObject" Target="../embeddings/oleObject45.bin"/><Relationship Id="rId28" Type="http://schemas.openxmlformats.org/officeDocument/2006/relationships/diagramColors" Target="../diagrams/colors7.xml"/><Relationship Id="rId36" Type="http://schemas.openxmlformats.org/officeDocument/2006/relationships/image" Target="../media/image16.png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diagramLayout" Target="../diagrams/layout8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slideLayout" Target="../slideLayouts/slideLayout31.xml"/><Relationship Id="rId27" Type="http://schemas.openxmlformats.org/officeDocument/2006/relationships/diagramQuickStyle" Target="../diagrams/quickStyle7.xml"/><Relationship Id="rId30" Type="http://schemas.openxmlformats.org/officeDocument/2006/relationships/diagramData" Target="../diagrams/data8.xml"/><Relationship Id="rId35" Type="http://schemas.openxmlformats.org/officeDocument/2006/relationships/image" Target="../media/image15.png"/><Relationship Id="rId8" Type="http://schemas.openxmlformats.org/officeDocument/2006/relationships/tags" Target="../tags/tag35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82.xml"/><Relationship Id="rId18" Type="http://schemas.openxmlformats.org/officeDocument/2006/relationships/tags" Target="../tags/tag387.xml"/><Relationship Id="rId26" Type="http://schemas.openxmlformats.org/officeDocument/2006/relationships/diagramLayout" Target="../diagrams/layout9.xml"/><Relationship Id="rId21" Type="http://schemas.openxmlformats.org/officeDocument/2006/relationships/tags" Target="../tags/tag390.xml"/><Relationship Id="rId34" Type="http://schemas.microsoft.com/office/2007/relationships/diagramDrawing" Target="../diagrams/drawing10.xml"/><Relationship Id="rId7" Type="http://schemas.openxmlformats.org/officeDocument/2006/relationships/tags" Target="../tags/tag376.xml"/><Relationship Id="rId12" Type="http://schemas.openxmlformats.org/officeDocument/2006/relationships/tags" Target="../tags/tag381.xml"/><Relationship Id="rId17" Type="http://schemas.openxmlformats.org/officeDocument/2006/relationships/tags" Target="../tags/tag386.xml"/><Relationship Id="rId25" Type="http://schemas.openxmlformats.org/officeDocument/2006/relationships/diagramData" Target="../diagrams/data9.xml"/><Relationship Id="rId33" Type="http://schemas.openxmlformats.org/officeDocument/2006/relationships/diagramColors" Target="../diagrams/colors10.xml"/><Relationship Id="rId2" Type="http://schemas.openxmlformats.org/officeDocument/2006/relationships/tags" Target="../tags/tag371.xml"/><Relationship Id="rId16" Type="http://schemas.openxmlformats.org/officeDocument/2006/relationships/tags" Target="../tags/tag385.xml"/><Relationship Id="rId20" Type="http://schemas.openxmlformats.org/officeDocument/2006/relationships/tags" Target="../tags/tag389.xml"/><Relationship Id="rId29" Type="http://schemas.microsoft.com/office/2007/relationships/diagramDrawing" Target="../diagrams/drawing9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tags" Target="../tags/tag380.xml"/><Relationship Id="rId24" Type="http://schemas.openxmlformats.org/officeDocument/2006/relationships/image" Target="../media/image12.emf"/><Relationship Id="rId32" Type="http://schemas.openxmlformats.org/officeDocument/2006/relationships/diagramQuickStyle" Target="../diagrams/quickStyle10.xml"/><Relationship Id="rId37" Type="http://schemas.openxmlformats.org/officeDocument/2006/relationships/image" Target="../media/image17.png"/><Relationship Id="rId5" Type="http://schemas.openxmlformats.org/officeDocument/2006/relationships/tags" Target="../tags/tag374.xml"/><Relationship Id="rId15" Type="http://schemas.openxmlformats.org/officeDocument/2006/relationships/tags" Target="../tags/tag384.xml"/><Relationship Id="rId23" Type="http://schemas.openxmlformats.org/officeDocument/2006/relationships/oleObject" Target="../embeddings/oleObject46.bin"/><Relationship Id="rId28" Type="http://schemas.openxmlformats.org/officeDocument/2006/relationships/diagramColors" Target="../diagrams/colors9.xml"/><Relationship Id="rId36" Type="http://schemas.openxmlformats.org/officeDocument/2006/relationships/image" Target="../media/image16.png"/><Relationship Id="rId10" Type="http://schemas.openxmlformats.org/officeDocument/2006/relationships/tags" Target="../tags/tag379.xml"/><Relationship Id="rId19" Type="http://schemas.openxmlformats.org/officeDocument/2006/relationships/tags" Target="../tags/tag388.xml"/><Relationship Id="rId31" Type="http://schemas.openxmlformats.org/officeDocument/2006/relationships/diagramLayout" Target="../diagrams/layout10.xml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tags" Target="../tags/tag383.xml"/><Relationship Id="rId22" Type="http://schemas.openxmlformats.org/officeDocument/2006/relationships/slideLayout" Target="../slideLayouts/slideLayout31.xml"/><Relationship Id="rId27" Type="http://schemas.openxmlformats.org/officeDocument/2006/relationships/diagramQuickStyle" Target="../diagrams/quickStyle9.xml"/><Relationship Id="rId30" Type="http://schemas.openxmlformats.org/officeDocument/2006/relationships/diagramData" Target="../diagrams/data10.xml"/><Relationship Id="rId35" Type="http://schemas.openxmlformats.org/officeDocument/2006/relationships/slide" Target="slide2.xml"/><Relationship Id="rId8" Type="http://schemas.openxmlformats.org/officeDocument/2006/relationships/tags" Target="../tags/tag377.xml"/><Relationship Id="rId3" Type="http://schemas.openxmlformats.org/officeDocument/2006/relationships/tags" Target="../tags/tag37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image" Target="../media/image18.png"/><Relationship Id="rId3" Type="http://schemas.openxmlformats.org/officeDocument/2006/relationships/tags" Target="../tags/tag393.xml"/><Relationship Id="rId21" Type="http://schemas.openxmlformats.org/officeDocument/2006/relationships/tags" Target="../tags/tag411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slide" Target="slide38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tags" Target="../tags/tag410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openxmlformats.org/officeDocument/2006/relationships/image" Target="../media/image12.emf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oleObject" Target="../embeddings/oleObject47.bin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6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slide" Target="slide32.xml"/><Relationship Id="rId2" Type="http://schemas.microsoft.com/office/2018/10/relationships/comments" Target="../comments/modernComment_7FFE5576_732A42FF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0.xml"/><Relationship Id="rId11" Type="http://schemas.openxmlformats.org/officeDocument/2006/relationships/slide" Target="slide31.xml"/><Relationship Id="rId5" Type="http://schemas.openxmlformats.org/officeDocument/2006/relationships/slide" Target="slide9.xml"/><Relationship Id="rId10" Type="http://schemas.openxmlformats.org/officeDocument/2006/relationships/slide" Target="slide26.xml"/><Relationship Id="rId4" Type="http://schemas.openxmlformats.org/officeDocument/2006/relationships/slide" Target="slide8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image" Target="../media/image18.png"/><Relationship Id="rId3" Type="http://schemas.openxmlformats.org/officeDocument/2006/relationships/tags" Target="../tags/tag414.xml"/><Relationship Id="rId21" Type="http://schemas.openxmlformats.org/officeDocument/2006/relationships/tags" Target="../tags/tag432.xml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slide" Target="slide6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tags" Target="../tags/tag431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image" Target="../media/image12.emf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oleObject" Target="../embeddings/oleObject48.bin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image" Target="../media/image18.png"/><Relationship Id="rId3" Type="http://schemas.openxmlformats.org/officeDocument/2006/relationships/tags" Target="../tags/tag435.xml"/><Relationship Id="rId21" Type="http://schemas.openxmlformats.org/officeDocument/2006/relationships/tags" Target="../tags/tag453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slide" Target="slide6.xml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tags" Target="../tags/tag452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image" Target="../media/image12.emf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oleObject" Target="../embeddings/oleObject49.bin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hyperlink" Target="https://s001as-apmapp.sibur.local/Meridium/#2;rte=home;rte=assets/hierarchy;rte=/fmea/overview" TargetMode="External"/><Relationship Id="rId3" Type="http://schemas.openxmlformats.org/officeDocument/2006/relationships/tags" Target="../tags/tag456.xml"/><Relationship Id="rId21" Type="http://schemas.openxmlformats.org/officeDocument/2006/relationships/tags" Target="../tags/tag474.xml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slide" Target="slide6.xml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tags" Target="../tags/tag473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12.emf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oleObject" Target="../embeddings/oleObject50.bin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slideLayout" Target="../slideLayouts/slideLayout31.xml"/><Relationship Id="rId27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slide" Target="slide12.xml"/><Relationship Id="rId3" Type="http://schemas.openxmlformats.org/officeDocument/2006/relationships/tags" Target="../tags/tag477.xml"/><Relationship Id="rId21" Type="http://schemas.openxmlformats.org/officeDocument/2006/relationships/tags" Target="../tags/tag495.xml"/><Relationship Id="rId7" Type="http://schemas.openxmlformats.org/officeDocument/2006/relationships/tags" Target="../tags/tag481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slide" Target="slide11.xml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0" Type="http://schemas.openxmlformats.org/officeDocument/2006/relationships/tags" Target="../tags/tag494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24" Type="http://schemas.openxmlformats.org/officeDocument/2006/relationships/image" Target="../media/image12.emf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oleObject" Target="../embeddings/oleObject51.bin"/><Relationship Id="rId10" Type="http://schemas.openxmlformats.org/officeDocument/2006/relationships/tags" Target="../tags/tag484.xml"/><Relationship Id="rId19" Type="http://schemas.openxmlformats.org/officeDocument/2006/relationships/tags" Target="../tags/tag493.xml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slideLayout" Target="../slideLayouts/slideLayout31.xml"/><Relationship Id="rId27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26" Type="http://schemas.openxmlformats.org/officeDocument/2006/relationships/image" Target="../media/image18.png"/><Relationship Id="rId3" Type="http://schemas.openxmlformats.org/officeDocument/2006/relationships/tags" Target="../tags/tag498.xml"/><Relationship Id="rId21" Type="http://schemas.openxmlformats.org/officeDocument/2006/relationships/tags" Target="../tags/tag516.xml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5" Type="http://schemas.openxmlformats.org/officeDocument/2006/relationships/hyperlink" Target="https://social.sibur.ru/group/607/files/514912" TargetMode="External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tags" Target="../tags/tag515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image" Target="../media/image12.emf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oleObject" Target="../embeddings/oleObject52.bin"/><Relationship Id="rId10" Type="http://schemas.openxmlformats.org/officeDocument/2006/relationships/tags" Target="../tags/tag505.xml"/><Relationship Id="rId19" Type="http://schemas.openxmlformats.org/officeDocument/2006/relationships/tags" Target="../tags/tag514.xml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slide" Target="slide2.xml"/><Relationship Id="rId3" Type="http://schemas.openxmlformats.org/officeDocument/2006/relationships/tags" Target="../tags/tag519.xml"/><Relationship Id="rId21" Type="http://schemas.openxmlformats.org/officeDocument/2006/relationships/tags" Target="../tags/tag537.xml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image" Target="../media/image19.png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tags" Target="../tags/tag536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image" Target="../media/image12.emf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oleObject" Target="../embeddings/oleObject53.bin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13" Type="http://schemas.openxmlformats.org/officeDocument/2006/relationships/tags" Target="../tags/tag550.xml"/><Relationship Id="rId18" Type="http://schemas.openxmlformats.org/officeDocument/2006/relationships/slideLayout" Target="../slideLayouts/slideLayout31.xml"/><Relationship Id="rId3" Type="http://schemas.openxmlformats.org/officeDocument/2006/relationships/tags" Target="../tags/tag540.xml"/><Relationship Id="rId21" Type="http://schemas.openxmlformats.org/officeDocument/2006/relationships/slide" Target="slide38.xml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0" Type="http://schemas.openxmlformats.org/officeDocument/2006/relationships/image" Target="../media/image12.emf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5" Type="http://schemas.openxmlformats.org/officeDocument/2006/relationships/tags" Target="../tags/tag542.xml"/><Relationship Id="rId15" Type="http://schemas.openxmlformats.org/officeDocument/2006/relationships/tags" Target="../tags/tag552.xml"/><Relationship Id="rId10" Type="http://schemas.openxmlformats.org/officeDocument/2006/relationships/tags" Target="../tags/tag547.xml"/><Relationship Id="rId19" Type="http://schemas.openxmlformats.org/officeDocument/2006/relationships/oleObject" Target="../embeddings/oleObject54.bin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slideLayout" Target="../slideLayouts/slideLayout31.xml"/><Relationship Id="rId3" Type="http://schemas.openxmlformats.org/officeDocument/2006/relationships/tags" Target="../tags/tag557.xml"/><Relationship Id="rId21" Type="http://schemas.openxmlformats.org/officeDocument/2006/relationships/slide" Target="slide2.xml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image" Target="../media/image12.emf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10" Type="http://schemas.openxmlformats.org/officeDocument/2006/relationships/tags" Target="../tags/tag564.xml"/><Relationship Id="rId19" Type="http://schemas.openxmlformats.org/officeDocument/2006/relationships/oleObject" Target="../embeddings/oleObject55.bin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13" Type="http://schemas.openxmlformats.org/officeDocument/2006/relationships/tags" Target="../tags/tag584.xml"/><Relationship Id="rId18" Type="http://schemas.openxmlformats.org/officeDocument/2006/relationships/slideLayout" Target="../slideLayouts/slideLayout31.xml"/><Relationship Id="rId3" Type="http://schemas.openxmlformats.org/officeDocument/2006/relationships/tags" Target="../tags/tag574.xml"/><Relationship Id="rId21" Type="http://schemas.openxmlformats.org/officeDocument/2006/relationships/hyperlink" Target="https://confluence.sibur.local/pages/viewpage.action?pageId=71607520&amp;preview=/71607520/200983737/20220922_%D0%A1%D0%BF%D1%80%D0%B8%D0%BD%D1%82%202b.%20%D0%94%D0%BD%D0%B5%D0%B2%D0%BD%D0%BE%D0%B5%20%D0%BF%D0%BB%D0%B0%D0%BD%D0%B8%D1%80%D0%BE%D0%B2%D0%B0%D0%BD%D0%B8%D0%B5%20%D0%B8%20%D0%BF%D1%80%D0%B8%D0%BE%D1%80%D0%B8%D1%82%D0%B8%D0%B7%D0%B0%D1%86%D0%B8%D1%8F%20%D1%80%D0%B0%D0%B1%D0%BE%D1%82_V30.pdf" TargetMode="External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" Type="http://schemas.openxmlformats.org/officeDocument/2006/relationships/tags" Target="../tags/tag573.xml"/><Relationship Id="rId16" Type="http://schemas.openxmlformats.org/officeDocument/2006/relationships/tags" Target="../tags/tag587.xml"/><Relationship Id="rId20" Type="http://schemas.openxmlformats.org/officeDocument/2006/relationships/image" Target="../media/image12.emf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5" Type="http://schemas.openxmlformats.org/officeDocument/2006/relationships/tags" Target="../tags/tag576.xml"/><Relationship Id="rId15" Type="http://schemas.openxmlformats.org/officeDocument/2006/relationships/tags" Target="../tags/tag586.xml"/><Relationship Id="rId23" Type="http://schemas.openxmlformats.org/officeDocument/2006/relationships/slide" Target="slide2.xml"/><Relationship Id="rId10" Type="http://schemas.openxmlformats.org/officeDocument/2006/relationships/tags" Target="../tags/tag581.xml"/><Relationship Id="rId19" Type="http://schemas.openxmlformats.org/officeDocument/2006/relationships/oleObject" Target="../embeddings/oleObject56.bin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hyperlink" Target="https://social.sibur.ru/group/1379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13" Type="http://schemas.openxmlformats.org/officeDocument/2006/relationships/tags" Target="../tags/tag601.xml"/><Relationship Id="rId18" Type="http://schemas.openxmlformats.org/officeDocument/2006/relationships/slideLayout" Target="../slideLayouts/slideLayout31.xml"/><Relationship Id="rId3" Type="http://schemas.openxmlformats.org/officeDocument/2006/relationships/tags" Target="../tags/tag591.xml"/><Relationship Id="rId21" Type="http://schemas.openxmlformats.org/officeDocument/2006/relationships/slide" Target="slide2.xml"/><Relationship Id="rId7" Type="http://schemas.openxmlformats.org/officeDocument/2006/relationships/tags" Target="../tags/tag595.xml"/><Relationship Id="rId12" Type="http://schemas.openxmlformats.org/officeDocument/2006/relationships/tags" Target="../tags/tag600.xml"/><Relationship Id="rId17" Type="http://schemas.openxmlformats.org/officeDocument/2006/relationships/tags" Target="../tags/tag605.xml"/><Relationship Id="rId2" Type="http://schemas.openxmlformats.org/officeDocument/2006/relationships/tags" Target="../tags/tag590.xml"/><Relationship Id="rId16" Type="http://schemas.openxmlformats.org/officeDocument/2006/relationships/tags" Target="../tags/tag604.xml"/><Relationship Id="rId20" Type="http://schemas.openxmlformats.org/officeDocument/2006/relationships/image" Target="../media/image12.emf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tags" Target="../tags/tag599.xml"/><Relationship Id="rId5" Type="http://schemas.openxmlformats.org/officeDocument/2006/relationships/tags" Target="../tags/tag593.xml"/><Relationship Id="rId15" Type="http://schemas.openxmlformats.org/officeDocument/2006/relationships/tags" Target="../tags/tag603.xml"/><Relationship Id="rId10" Type="http://schemas.openxmlformats.org/officeDocument/2006/relationships/tags" Target="../tags/tag598.xml"/><Relationship Id="rId19" Type="http://schemas.openxmlformats.org/officeDocument/2006/relationships/oleObject" Target="../embeddings/oleObject57.bin"/><Relationship Id="rId4" Type="http://schemas.openxmlformats.org/officeDocument/2006/relationships/tags" Target="../tags/tag592.xml"/><Relationship Id="rId9" Type="http://schemas.openxmlformats.org/officeDocument/2006/relationships/tags" Target="../tags/tag597.xml"/><Relationship Id="rId14" Type="http://schemas.openxmlformats.org/officeDocument/2006/relationships/tags" Target="../tags/tag60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hyperlink" Target="https://confluence.sibur.local/pages/viewpage.action?pageId=342091005" TargetMode="Externa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slide" Target="slide6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12.emf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oleObject" Target="../embeddings/oleObject31.bin"/><Relationship Id="rId28" Type="http://schemas.openxmlformats.org/officeDocument/2006/relationships/slide" Target="slide7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slideLayout" Target="../slideLayouts/slideLayout31.xml"/><Relationship Id="rId27" Type="http://schemas.openxmlformats.org/officeDocument/2006/relationships/hyperlink" Target="https://sharepoint/orgunits/otpb/Lists/List26/2025.aspx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slideLayout" Target="../slideLayouts/slideLayout31.xml"/><Relationship Id="rId3" Type="http://schemas.openxmlformats.org/officeDocument/2006/relationships/tags" Target="../tags/tag608.xml"/><Relationship Id="rId21" Type="http://schemas.openxmlformats.org/officeDocument/2006/relationships/slide" Target="slide37.xml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0" Type="http://schemas.openxmlformats.org/officeDocument/2006/relationships/image" Target="../media/image12.emf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10" Type="http://schemas.openxmlformats.org/officeDocument/2006/relationships/tags" Target="../tags/tag615.xml"/><Relationship Id="rId19" Type="http://schemas.openxmlformats.org/officeDocument/2006/relationships/oleObject" Target="../embeddings/oleObject58.bin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3" Type="http://schemas.openxmlformats.org/officeDocument/2006/relationships/tags" Target="../tags/tag625.xml"/><Relationship Id="rId21" Type="http://schemas.openxmlformats.org/officeDocument/2006/relationships/tags" Target="../tags/tag643.xml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slide" Target="slide2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0" Type="http://schemas.openxmlformats.org/officeDocument/2006/relationships/tags" Target="../tags/tag642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24" Type="http://schemas.openxmlformats.org/officeDocument/2006/relationships/image" Target="../media/image12.emf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23" Type="http://schemas.openxmlformats.org/officeDocument/2006/relationships/oleObject" Target="../embeddings/oleObject59.bin"/><Relationship Id="rId10" Type="http://schemas.openxmlformats.org/officeDocument/2006/relationships/tags" Target="../tags/tag632.xml"/><Relationship Id="rId19" Type="http://schemas.openxmlformats.org/officeDocument/2006/relationships/tags" Target="../tags/tag641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656.xml"/><Relationship Id="rId18" Type="http://schemas.openxmlformats.org/officeDocument/2006/relationships/tags" Target="../tags/tag661.xml"/><Relationship Id="rId26" Type="http://schemas.openxmlformats.org/officeDocument/2006/relationships/tags" Target="../tags/tag669.xml"/><Relationship Id="rId21" Type="http://schemas.openxmlformats.org/officeDocument/2006/relationships/tags" Target="../tags/tag664.xml"/><Relationship Id="rId34" Type="http://schemas.openxmlformats.org/officeDocument/2006/relationships/image" Target="../media/image12.emf"/><Relationship Id="rId7" Type="http://schemas.openxmlformats.org/officeDocument/2006/relationships/tags" Target="../tags/tag650.xml"/><Relationship Id="rId12" Type="http://schemas.openxmlformats.org/officeDocument/2006/relationships/tags" Target="../tags/tag655.xml"/><Relationship Id="rId17" Type="http://schemas.openxmlformats.org/officeDocument/2006/relationships/tags" Target="../tags/tag660.xml"/><Relationship Id="rId25" Type="http://schemas.openxmlformats.org/officeDocument/2006/relationships/tags" Target="../tags/tag668.xml"/><Relationship Id="rId33" Type="http://schemas.openxmlformats.org/officeDocument/2006/relationships/oleObject" Target="../embeddings/oleObject60.bin"/><Relationship Id="rId38" Type="http://schemas.openxmlformats.org/officeDocument/2006/relationships/slide" Target="slide2.xml"/><Relationship Id="rId2" Type="http://schemas.openxmlformats.org/officeDocument/2006/relationships/tags" Target="../tags/tag645.xml"/><Relationship Id="rId16" Type="http://schemas.openxmlformats.org/officeDocument/2006/relationships/tags" Target="../tags/tag659.xml"/><Relationship Id="rId20" Type="http://schemas.openxmlformats.org/officeDocument/2006/relationships/tags" Target="../tags/tag663.xml"/><Relationship Id="rId29" Type="http://schemas.openxmlformats.org/officeDocument/2006/relationships/tags" Target="../tags/tag672.xml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tags" Target="../tags/tag654.xml"/><Relationship Id="rId24" Type="http://schemas.openxmlformats.org/officeDocument/2006/relationships/tags" Target="../tags/tag667.xml"/><Relationship Id="rId32" Type="http://schemas.openxmlformats.org/officeDocument/2006/relationships/slideLayout" Target="../slideLayouts/slideLayout31.xml"/><Relationship Id="rId37" Type="http://schemas.openxmlformats.org/officeDocument/2006/relationships/hyperlink" Target="https://s001as-apmapp.sibur.local/meridium/#dashboard/144700232" TargetMode="External"/><Relationship Id="rId5" Type="http://schemas.openxmlformats.org/officeDocument/2006/relationships/tags" Target="../tags/tag648.xml"/><Relationship Id="rId15" Type="http://schemas.openxmlformats.org/officeDocument/2006/relationships/tags" Target="../tags/tag658.xml"/><Relationship Id="rId23" Type="http://schemas.openxmlformats.org/officeDocument/2006/relationships/tags" Target="../tags/tag666.xml"/><Relationship Id="rId28" Type="http://schemas.openxmlformats.org/officeDocument/2006/relationships/tags" Target="../tags/tag671.xml"/><Relationship Id="rId36" Type="http://schemas.openxmlformats.org/officeDocument/2006/relationships/hyperlink" Target="https://s001as-apmrep.sibur.local/ReportServer/Pages/ReportViewer.aspx?%2f9.+%d0%a0%d0%b5%d0%b5%d1%81%d1%82%d1%80+%d0%bf%d0%be%d1%82%d0%b5%d1%80%d1%8c+%d0%bf%d0%be+%d0%92%d0%9f%d0%a0&amp;rs:Command=Render" TargetMode="External"/><Relationship Id="rId10" Type="http://schemas.openxmlformats.org/officeDocument/2006/relationships/tags" Target="../tags/tag653.xml"/><Relationship Id="rId19" Type="http://schemas.openxmlformats.org/officeDocument/2006/relationships/tags" Target="../tags/tag662.xml"/><Relationship Id="rId31" Type="http://schemas.openxmlformats.org/officeDocument/2006/relationships/tags" Target="../tags/tag674.xml"/><Relationship Id="rId4" Type="http://schemas.openxmlformats.org/officeDocument/2006/relationships/tags" Target="../tags/tag647.xml"/><Relationship Id="rId9" Type="http://schemas.openxmlformats.org/officeDocument/2006/relationships/tags" Target="../tags/tag652.xml"/><Relationship Id="rId14" Type="http://schemas.openxmlformats.org/officeDocument/2006/relationships/tags" Target="../tags/tag657.xml"/><Relationship Id="rId22" Type="http://schemas.openxmlformats.org/officeDocument/2006/relationships/tags" Target="../tags/tag665.xml"/><Relationship Id="rId27" Type="http://schemas.openxmlformats.org/officeDocument/2006/relationships/tags" Target="../tags/tag670.xml"/><Relationship Id="rId30" Type="http://schemas.openxmlformats.org/officeDocument/2006/relationships/tags" Target="../tags/tag673.xml"/><Relationship Id="rId35" Type="http://schemas.openxmlformats.org/officeDocument/2006/relationships/chart" Target="../charts/chart1.xml"/><Relationship Id="rId8" Type="http://schemas.openxmlformats.org/officeDocument/2006/relationships/tags" Target="../tags/tag651.xml"/><Relationship Id="rId3" Type="http://schemas.openxmlformats.org/officeDocument/2006/relationships/tags" Target="../tags/tag64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82.xml"/><Relationship Id="rId13" Type="http://schemas.openxmlformats.org/officeDocument/2006/relationships/tags" Target="../tags/tag687.xml"/><Relationship Id="rId18" Type="http://schemas.openxmlformats.org/officeDocument/2006/relationships/tags" Target="../tags/tag692.xml"/><Relationship Id="rId3" Type="http://schemas.openxmlformats.org/officeDocument/2006/relationships/tags" Target="../tags/tag677.xml"/><Relationship Id="rId21" Type="http://schemas.openxmlformats.org/officeDocument/2006/relationships/tags" Target="../tags/tag695.xml"/><Relationship Id="rId7" Type="http://schemas.openxmlformats.org/officeDocument/2006/relationships/tags" Target="../tags/tag681.xml"/><Relationship Id="rId12" Type="http://schemas.openxmlformats.org/officeDocument/2006/relationships/tags" Target="../tags/tag686.xml"/><Relationship Id="rId17" Type="http://schemas.openxmlformats.org/officeDocument/2006/relationships/tags" Target="../tags/tag691.xml"/><Relationship Id="rId25" Type="http://schemas.openxmlformats.org/officeDocument/2006/relationships/slide" Target="slide6.xml"/><Relationship Id="rId2" Type="http://schemas.openxmlformats.org/officeDocument/2006/relationships/tags" Target="../tags/tag676.xml"/><Relationship Id="rId16" Type="http://schemas.openxmlformats.org/officeDocument/2006/relationships/tags" Target="../tags/tag690.xml"/><Relationship Id="rId20" Type="http://schemas.openxmlformats.org/officeDocument/2006/relationships/tags" Target="../tags/tag694.xml"/><Relationship Id="rId1" Type="http://schemas.openxmlformats.org/officeDocument/2006/relationships/tags" Target="../tags/tag675.xml"/><Relationship Id="rId6" Type="http://schemas.openxmlformats.org/officeDocument/2006/relationships/tags" Target="../tags/tag680.xml"/><Relationship Id="rId11" Type="http://schemas.openxmlformats.org/officeDocument/2006/relationships/tags" Target="../tags/tag685.xml"/><Relationship Id="rId24" Type="http://schemas.openxmlformats.org/officeDocument/2006/relationships/image" Target="../media/image12.emf"/><Relationship Id="rId5" Type="http://schemas.openxmlformats.org/officeDocument/2006/relationships/tags" Target="../tags/tag679.xml"/><Relationship Id="rId15" Type="http://schemas.openxmlformats.org/officeDocument/2006/relationships/tags" Target="../tags/tag689.xml"/><Relationship Id="rId23" Type="http://schemas.openxmlformats.org/officeDocument/2006/relationships/oleObject" Target="../embeddings/oleObject61.bin"/><Relationship Id="rId10" Type="http://schemas.openxmlformats.org/officeDocument/2006/relationships/tags" Target="../tags/tag684.xml"/><Relationship Id="rId19" Type="http://schemas.openxmlformats.org/officeDocument/2006/relationships/tags" Target="../tags/tag693.xml"/><Relationship Id="rId4" Type="http://schemas.openxmlformats.org/officeDocument/2006/relationships/tags" Target="../tags/tag678.xml"/><Relationship Id="rId9" Type="http://schemas.openxmlformats.org/officeDocument/2006/relationships/tags" Target="../tags/tag683.xml"/><Relationship Id="rId14" Type="http://schemas.openxmlformats.org/officeDocument/2006/relationships/tags" Target="../tags/tag688.xml"/><Relationship Id="rId22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13" Type="http://schemas.openxmlformats.org/officeDocument/2006/relationships/tags" Target="../tags/tag708.xml"/><Relationship Id="rId18" Type="http://schemas.openxmlformats.org/officeDocument/2006/relationships/tags" Target="../tags/tag713.xml"/><Relationship Id="rId3" Type="http://schemas.openxmlformats.org/officeDocument/2006/relationships/tags" Target="../tags/tag698.xml"/><Relationship Id="rId21" Type="http://schemas.openxmlformats.org/officeDocument/2006/relationships/tags" Target="../tags/tag716.xml"/><Relationship Id="rId7" Type="http://schemas.openxmlformats.org/officeDocument/2006/relationships/tags" Target="../tags/tag702.xml"/><Relationship Id="rId12" Type="http://schemas.openxmlformats.org/officeDocument/2006/relationships/tags" Target="../tags/tag707.xml"/><Relationship Id="rId17" Type="http://schemas.openxmlformats.org/officeDocument/2006/relationships/tags" Target="../tags/tag712.xml"/><Relationship Id="rId25" Type="http://schemas.openxmlformats.org/officeDocument/2006/relationships/slide" Target="slide16.xml"/><Relationship Id="rId2" Type="http://schemas.openxmlformats.org/officeDocument/2006/relationships/tags" Target="../tags/tag697.xml"/><Relationship Id="rId16" Type="http://schemas.openxmlformats.org/officeDocument/2006/relationships/tags" Target="../tags/tag711.xml"/><Relationship Id="rId20" Type="http://schemas.openxmlformats.org/officeDocument/2006/relationships/tags" Target="../tags/tag715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tags" Target="../tags/tag706.xml"/><Relationship Id="rId24" Type="http://schemas.openxmlformats.org/officeDocument/2006/relationships/image" Target="../media/image12.emf"/><Relationship Id="rId5" Type="http://schemas.openxmlformats.org/officeDocument/2006/relationships/tags" Target="../tags/tag700.xml"/><Relationship Id="rId15" Type="http://schemas.openxmlformats.org/officeDocument/2006/relationships/tags" Target="../tags/tag710.xml"/><Relationship Id="rId23" Type="http://schemas.openxmlformats.org/officeDocument/2006/relationships/oleObject" Target="../embeddings/oleObject62.bin"/><Relationship Id="rId10" Type="http://schemas.openxmlformats.org/officeDocument/2006/relationships/tags" Target="../tags/tag705.xml"/><Relationship Id="rId19" Type="http://schemas.openxmlformats.org/officeDocument/2006/relationships/tags" Target="../tags/tag714.xml"/><Relationship Id="rId4" Type="http://schemas.openxmlformats.org/officeDocument/2006/relationships/tags" Target="../tags/tag699.xml"/><Relationship Id="rId9" Type="http://schemas.openxmlformats.org/officeDocument/2006/relationships/tags" Target="../tags/tag704.xml"/><Relationship Id="rId14" Type="http://schemas.openxmlformats.org/officeDocument/2006/relationships/tags" Target="../tags/tag709.xml"/><Relationship Id="rId22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13" Type="http://schemas.openxmlformats.org/officeDocument/2006/relationships/tags" Target="../tags/tag729.xml"/><Relationship Id="rId18" Type="http://schemas.openxmlformats.org/officeDocument/2006/relationships/tags" Target="../tags/tag734.xml"/><Relationship Id="rId3" Type="http://schemas.openxmlformats.org/officeDocument/2006/relationships/tags" Target="../tags/tag719.xml"/><Relationship Id="rId21" Type="http://schemas.openxmlformats.org/officeDocument/2006/relationships/tags" Target="../tags/tag737.xml"/><Relationship Id="rId7" Type="http://schemas.openxmlformats.org/officeDocument/2006/relationships/tags" Target="../tags/tag723.xml"/><Relationship Id="rId12" Type="http://schemas.openxmlformats.org/officeDocument/2006/relationships/tags" Target="../tags/tag728.xml"/><Relationship Id="rId17" Type="http://schemas.openxmlformats.org/officeDocument/2006/relationships/tags" Target="../tags/tag733.xml"/><Relationship Id="rId2" Type="http://schemas.openxmlformats.org/officeDocument/2006/relationships/tags" Target="../tags/tag718.xml"/><Relationship Id="rId16" Type="http://schemas.openxmlformats.org/officeDocument/2006/relationships/tags" Target="../tags/tag732.xml"/><Relationship Id="rId20" Type="http://schemas.openxmlformats.org/officeDocument/2006/relationships/tags" Target="../tags/tag736.xml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tags" Target="../tags/tag727.xml"/><Relationship Id="rId24" Type="http://schemas.openxmlformats.org/officeDocument/2006/relationships/image" Target="../media/image12.emf"/><Relationship Id="rId5" Type="http://schemas.openxmlformats.org/officeDocument/2006/relationships/tags" Target="../tags/tag721.xml"/><Relationship Id="rId15" Type="http://schemas.openxmlformats.org/officeDocument/2006/relationships/tags" Target="../tags/tag731.xml"/><Relationship Id="rId23" Type="http://schemas.openxmlformats.org/officeDocument/2006/relationships/oleObject" Target="../embeddings/oleObject63.bin"/><Relationship Id="rId10" Type="http://schemas.openxmlformats.org/officeDocument/2006/relationships/tags" Target="../tags/tag726.xml"/><Relationship Id="rId19" Type="http://schemas.openxmlformats.org/officeDocument/2006/relationships/tags" Target="../tags/tag735.xml"/><Relationship Id="rId4" Type="http://schemas.openxmlformats.org/officeDocument/2006/relationships/tags" Target="../tags/tag720.xml"/><Relationship Id="rId9" Type="http://schemas.openxmlformats.org/officeDocument/2006/relationships/tags" Target="../tags/tag725.xml"/><Relationship Id="rId14" Type="http://schemas.openxmlformats.org/officeDocument/2006/relationships/tags" Target="../tags/tag730.xml"/><Relationship Id="rId22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45.xml"/><Relationship Id="rId13" Type="http://schemas.openxmlformats.org/officeDocument/2006/relationships/tags" Target="../tags/tag750.xml"/><Relationship Id="rId18" Type="http://schemas.openxmlformats.org/officeDocument/2006/relationships/tags" Target="../tags/tag755.xml"/><Relationship Id="rId3" Type="http://schemas.openxmlformats.org/officeDocument/2006/relationships/tags" Target="../tags/tag740.xml"/><Relationship Id="rId21" Type="http://schemas.openxmlformats.org/officeDocument/2006/relationships/tags" Target="../tags/tag758.xml"/><Relationship Id="rId7" Type="http://schemas.openxmlformats.org/officeDocument/2006/relationships/tags" Target="../tags/tag744.xml"/><Relationship Id="rId12" Type="http://schemas.openxmlformats.org/officeDocument/2006/relationships/tags" Target="../tags/tag749.xml"/><Relationship Id="rId17" Type="http://schemas.openxmlformats.org/officeDocument/2006/relationships/tags" Target="../tags/tag754.xml"/><Relationship Id="rId25" Type="http://schemas.openxmlformats.org/officeDocument/2006/relationships/slide" Target="slide2.xml"/><Relationship Id="rId2" Type="http://schemas.openxmlformats.org/officeDocument/2006/relationships/tags" Target="../tags/tag739.xml"/><Relationship Id="rId16" Type="http://schemas.openxmlformats.org/officeDocument/2006/relationships/tags" Target="../tags/tag753.xml"/><Relationship Id="rId20" Type="http://schemas.openxmlformats.org/officeDocument/2006/relationships/tags" Target="../tags/tag757.xml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11" Type="http://schemas.openxmlformats.org/officeDocument/2006/relationships/tags" Target="../tags/tag748.xml"/><Relationship Id="rId24" Type="http://schemas.openxmlformats.org/officeDocument/2006/relationships/image" Target="../media/image12.emf"/><Relationship Id="rId5" Type="http://schemas.openxmlformats.org/officeDocument/2006/relationships/tags" Target="../tags/tag742.xml"/><Relationship Id="rId15" Type="http://schemas.openxmlformats.org/officeDocument/2006/relationships/tags" Target="../tags/tag752.xml"/><Relationship Id="rId23" Type="http://schemas.openxmlformats.org/officeDocument/2006/relationships/oleObject" Target="../embeddings/oleObject64.bin"/><Relationship Id="rId10" Type="http://schemas.openxmlformats.org/officeDocument/2006/relationships/tags" Target="../tags/tag747.xml"/><Relationship Id="rId19" Type="http://schemas.openxmlformats.org/officeDocument/2006/relationships/tags" Target="../tags/tag756.xml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4" Type="http://schemas.openxmlformats.org/officeDocument/2006/relationships/tags" Target="../tags/tag751.xml"/><Relationship Id="rId22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66.xml"/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26" Type="http://schemas.openxmlformats.org/officeDocument/2006/relationships/image" Target="../media/image20.emf"/><Relationship Id="rId3" Type="http://schemas.openxmlformats.org/officeDocument/2006/relationships/tags" Target="../tags/tag761.xml"/><Relationship Id="rId21" Type="http://schemas.openxmlformats.org/officeDocument/2006/relationships/tags" Target="../tags/tag779.xml"/><Relationship Id="rId7" Type="http://schemas.openxmlformats.org/officeDocument/2006/relationships/tags" Target="../tags/tag765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25" Type="http://schemas.openxmlformats.org/officeDocument/2006/relationships/oleObject" Target="../embeddings/oleObject65.bin"/><Relationship Id="rId2" Type="http://schemas.openxmlformats.org/officeDocument/2006/relationships/tags" Target="../tags/tag760.xml"/><Relationship Id="rId16" Type="http://schemas.openxmlformats.org/officeDocument/2006/relationships/tags" Target="../tags/tag774.xml"/><Relationship Id="rId20" Type="http://schemas.openxmlformats.org/officeDocument/2006/relationships/tags" Target="../tags/tag778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tags" Target="../tags/tag769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763.xml"/><Relationship Id="rId15" Type="http://schemas.openxmlformats.org/officeDocument/2006/relationships/tags" Target="../tags/tag77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68.xml"/><Relationship Id="rId19" Type="http://schemas.openxmlformats.org/officeDocument/2006/relationships/tags" Target="../tags/tag777.xml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4" Type="http://schemas.openxmlformats.org/officeDocument/2006/relationships/tags" Target="../tags/tag772.xml"/><Relationship Id="rId22" Type="http://schemas.openxmlformats.org/officeDocument/2006/relationships/tags" Target="../tags/tag78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88.xml"/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3" Type="http://schemas.openxmlformats.org/officeDocument/2006/relationships/tags" Target="../tags/tag783.xml"/><Relationship Id="rId21" Type="http://schemas.openxmlformats.org/officeDocument/2006/relationships/tags" Target="../tags/tag801.xml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tags" Target="../tags/tag800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image" Target="../media/image12.emf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oleObject" Target="../embeddings/oleObject66.bin"/><Relationship Id="rId10" Type="http://schemas.openxmlformats.org/officeDocument/2006/relationships/tags" Target="../tags/tag790.xml"/><Relationship Id="rId19" Type="http://schemas.openxmlformats.org/officeDocument/2006/relationships/tags" Target="../tags/tag799.xml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hyperlink" Target="https://sharepoint/orgunits/otpb/Lists/List26/2025.aspx" TargetMode="External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12.emf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oleObject" Target="../embeddings/oleObject32.bin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microsoft.com/office/2018/10/relationships/comments" Target="../comments/modernComment_7FFE559E_F94784B8.xml"/><Relationship Id="rId28" Type="http://schemas.openxmlformats.org/officeDocument/2006/relationships/slide" Target="slide29.xml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slideLayout" Target="../slideLayouts/slideLayout31.xml"/><Relationship Id="rId27" Type="http://schemas.openxmlformats.org/officeDocument/2006/relationships/slide" Target="slide3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809.xml"/><Relationship Id="rId13" Type="http://schemas.openxmlformats.org/officeDocument/2006/relationships/tags" Target="../tags/tag814.xml"/><Relationship Id="rId18" Type="http://schemas.openxmlformats.org/officeDocument/2006/relationships/tags" Target="../tags/tag819.xml"/><Relationship Id="rId26" Type="http://schemas.openxmlformats.org/officeDocument/2006/relationships/image" Target="../media/image12.emf"/><Relationship Id="rId3" Type="http://schemas.openxmlformats.org/officeDocument/2006/relationships/tags" Target="../tags/tag804.xml"/><Relationship Id="rId21" Type="http://schemas.openxmlformats.org/officeDocument/2006/relationships/tags" Target="../tags/tag822.xml"/><Relationship Id="rId7" Type="http://schemas.openxmlformats.org/officeDocument/2006/relationships/tags" Target="../tags/tag808.xml"/><Relationship Id="rId12" Type="http://schemas.openxmlformats.org/officeDocument/2006/relationships/tags" Target="../tags/tag813.xml"/><Relationship Id="rId17" Type="http://schemas.openxmlformats.org/officeDocument/2006/relationships/tags" Target="../tags/tag818.xml"/><Relationship Id="rId25" Type="http://schemas.openxmlformats.org/officeDocument/2006/relationships/oleObject" Target="../embeddings/oleObject67.bin"/><Relationship Id="rId2" Type="http://schemas.openxmlformats.org/officeDocument/2006/relationships/tags" Target="../tags/tag803.xml"/><Relationship Id="rId16" Type="http://schemas.openxmlformats.org/officeDocument/2006/relationships/tags" Target="../tags/tag817.xml"/><Relationship Id="rId20" Type="http://schemas.openxmlformats.org/officeDocument/2006/relationships/tags" Target="../tags/tag821.xml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11" Type="http://schemas.openxmlformats.org/officeDocument/2006/relationships/tags" Target="../tags/tag812.xml"/><Relationship Id="rId24" Type="http://schemas.openxmlformats.org/officeDocument/2006/relationships/slideLayout" Target="../slideLayouts/slideLayout31.xml"/><Relationship Id="rId5" Type="http://schemas.openxmlformats.org/officeDocument/2006/relationships/tags" Target="../tags/tag806.xml"/><Relationship Id="rId15" Type="http://schemas.openxmlformats.org/officeDocument/2006/relationships/tags" Target="../tags/tag816.xml"/><Relationship Id="rId23" Type="http://schemas.openxmlformats.org/officeDocument/2006/relationships/tags" Target="../tags/tag824.xml"/><Relationship Id="rId10" Type="http://schemas.openxmlformats.org/officeDocument/2006/relationships/tags" Target="../tags/tag811.xml"/><Relationship Id="rId19" Type="http://schemas.openxmlformats.org/officeDocument/2006/relationships/tags" Target="../tags/tag820.xml"/><Relationship Id="rId4" Type="http://schemas.openxmlformats.org/officeDocument/2006/relationships/tags" Target="../tags/tag805.xml"/><Relationship Id="rId9" Type="http://schemas.openxmlformats.org/officeDocument/2006/relationships/tags" Target="../tags/tag810.xml"/><Relationship Id="rId14" Type="http://schemas.openxmlformats.org/officeDocument/2006/relationships/tags" Target="../tags/tag815.xml"/><Relationship Id="rId22" Type="http://schemas.openxmlformats.org/officeDocument/2006/relationships/tags" Target="../tags/tag82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32.xml"/><Relationship Id="rId13" Type="http://schemas.openxmlformats.org/officeDocument/2006/relationships/tags" Target="../tags/tag837.xml"/><Relationship Id="rId18" Type="http://schemas.openxmlformats.org/officeDocument/2006/relationships/tags" Target="../tags/tag842.xml"/><Relationship Id="rId26" Type="http://schemas.openxmlformats.org/officeDocument/2006/relationships/image" Target="../media/image12.emf"/><Relationship Id="rId3" Type="http://schemas.openxmlformats.org/officeDocument/2006/relationships/tags" Target="../tags/tag827.xml"/><Relationship Id="rId21" Type="http://schemas.openxmlformats.org/officeDocument/2006/relationships/tags" Target="../tags/tag845.xml"/><Relationship Id="rId7" Type="http://schemas.openxmlformats.org/officeDocument/2006/relationships/tags" Target="../tags/tag831.xml"/><Relationship Id="rId12" Type="http://schemas.openxmlformats.org/officeDocument/2006/relationships/tags" Target="../tags/tag836.xml"/><Relationship Id="rId17" Type="http://schemas.openxmlformats.org/officeDocument/2006/relationships/tags" Target="../tags/tag841.xml"/><Relationship Id="rId25" Type="http://schemas.openxmlformats.org/officeDocument/2006/relationships/oleObject" Target="../embeddings/oleObject68.bin"/><Relationship Id="rId2" Type="http://schemas.openxmlformats.org/officeDocument/2006/relationships/tags" Target="../tags/tag826.xml"/><Relationship Id="rId16" Type="http://schemas.openxmlformats.org/officeDocument/2006/relationships/tags" Target="../tags/tag840.xml"/><Relationship Id="rId20" Type="http://schemas.openxmlformats.org/officeDocument/2006/relationships/tags" Target="../tags/tag844.xml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11" Type="http://schemas.openxmlformats.org/officeDocument/2006/relationships/tags" Target="../tags/tag835.xml"/><Relationship Id="rId24" Type="http://schemas.openxmlformats.org/officeDocument/2006/relationships/slideLayout" Target="../slideLayouts/slideLayout31.xml"/><Relationship Id="rId5" Type="http://schemas.openxmlformats.org/officeDocument/2006/relationships/tags" Target="../tags/tag829.xml"/><Relationship Id="rId15" Type="http://schemas.openxmlformats.org/officeDocument/2006/relationships/tags" Target="../tags/tag839.xml"/><Relationship Id="rId23" Type="http://schemas.openxmlformats.org/officeDocument/2006/relationships/tags" Target="../tags/tag847.xml"/><Relationship Id="rId10" Type="http://schemas.openxmlformats.org/officeDocument/2006/relationships/tags" Target="../tags/tag834.xml"/><Relationship Id="rId19" Type="http://schemas.openxmlformats.org/officeDocument/2006/relationships/tags" Target="../tags/tag843.xml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4" Type="http://schemas.openxmlformats.org/officeDocument/2006/relationships/tags" Target="../tags/tag838.xml"/><Relationship Id="rId22" Type="http://schemas.openxmlformats.org/officeDocument/2006/relationships/tags" Target="../tags/tag84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55.xml"/><Relationship Id="rId13" Type="http://schemas.openxmlformats.org/officeDocument/2006/relationships/tags" Target="../tags/tag860.xml"/><Relationship Id="rId18" Type="http://schemas.openxmlformats.org/officeDocument/2006/relationships/tags" Target="../tags/tag865.xml"/><Relationship Id="rId26" Type="http://schemas.openxmlformats.org/officeDocument/2006/relationships/image" Target="../media/image12.emf"/><Relationship Id="rId3" Type="http://schemas.openxmlformats.org/officeDocument/2006/relationships/tags" Target="../tags/tag850.xml"/><Relationship Id="rId21" Type="http://schemas.openxmlformats.org/officeDocument/2006/relationships/tags" Target="../tags/tag868.xml"/><Relationship Id="rId7" Type="http://schemas.openxmlformats.org/officeDocument/2006/relationships/tags" Target="../tags/tag854.xml"/><Relationship Id="rId12" Type="http://schemas.openxmlformats.org/officeDocument/2006/relationships/tags" Target="../tags/tag859.xml"/><Relationship Id="rId17" Type="http://schemas.openxmlformats.org/officeDocument/2006/relationships/tags" Target="../tags/tag864.xml"/><Relationship Id="rId25" Type="http://schemas.openxmlformats.org/officeDocument/2006/relationships/oleObject" Target="../embeddings/oleObject69.bin"/><Relationship Id="rId2" Type="http://schemas.openxmlformats.org/officeDocument/2006/relationships/tags" Target="../tags/tag849.xml"/><Relationship Id="rId16" Type="http://schemas.openxmlformats.org/officeDocument/2006/relationships/tags" Target="../tags/tag863.xml"/><Relationship Id="rId20" Type="http://schemas.openxmlformats.org/officeDocument/2006/relationships/tags" Target="../tags/tag867.xml"/><Relationship Id="rId1" Type="http://schemas.openxmlformats.org/officeDocument/2006/relationships/tags" Target="../tags/tag848.xml"/><Relationship Id="rId6" Type="http://schemas.openxmlformats.org/officeDocument/2006/relationships/tags" Target="../tags/tag853.xml"/><Relationship Id="rId11" Type="http://schemas.openxmlformats.org/officeDocument/2006/relationships/tags" Target="../tags/tag858.xml"/><Relationship Id="rId24" Type="http://schemas.openxmlformats.org/officeDocument/2006/relationships/slideLayout" Target="../slideLayouts/slideLayout31.xml"/><Relationship Id="rId5" Type="http://schemas.openxmlformats.org/officeDocument/2006/relationships/tags" Target="../tags/tag852.xml"/><Relationship Id="rId15" Type="http://schemas.openxmlformats.org/officeDocument/2006/relationships/tags" Target="../tags/tag862.xml"/><Relationship Id="rId23" Type="http://schemas.openxmlformats.org/officeDocument/2006/relationships/tags" Target="../tags/tag870.xml"/><Relationship Id="rId10" Type="http://schemas.openxmlformats.org/officeDocument/2006/relationships/tags" Target="../tags/tag857.xml"/><Relationship Id="rId19" Type="http://schemas.openxmlformats.org/officeDocument/2006/relationships/tags" Target="../tags/tag866.xml"/><Relationship Id="rId4" Type="http://schemas.openxmlformats.org/officeDocument/2006/relationships/tags" Target="../tags/tag851.xml"/><Relationship Id="rId9" Type="http://schemas.openxmlformats.org/officeDocument/2006/relationships/tags" Target="../tags/tag856.xml"/><Relationship Id="rId14" Type="http://schemas.openxmlformats.org/officeDocument/2006/relationships/tags" Target="../tags/tag861.xml"/><Relationship Id="rId22" Type="http://schemas.openxmlformats.org/officeDocument/2006/relationships/tags" Target="../tags/tag869.xml"/><Relationship Id="rId27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878.xml"/><Relationship Id="rId13" Type="http://schemas.openxmlformats.org/officeDocument/2006/relationships/tags" Target="../tags/tag883.xml"/><Relationship Id="rId18" Type="http://schemas.openxmlformats.org/officeDocument/2006/relationships/tags" Target="../tags/tag888.xml"/><Relationship Id="rId26" Type="http://schemas.openxmlformats.org/officeDocument/2006/relationships/slide" Target="slide44.xml"/><Relationship Id="rId3" Type="http://schemas.openxmlformats.org/officeDocument/2006/relationships/tags" Target="../tags/tag873.xml"/><Relationship Id="rId21" Type="http://schemas.openxmlformats.org/officeDocument/2006/relationships/tags" Target="../tags/tag891.xml"/><Relationship Id="rId7" Type="http://schemas.openxmlformats.org/officeDocument/2006/relationships/tags" Target="../tags/tag877.xml"/><Relationship Id="rId12" Type="http://schemas.openxmlformats.org/officeDocument/2006/relationships/tags" Target="../tags/tag882.xml"/><Relationship Id="rId17" Type="http://schemas.openxmlformats.org/officeDocument/2006/relationships/tags" Target="../tags/tag887.xml"/><Relationship Id="rId25" Type="http://schemas.openxmlformats.org/officeDocument/2006/relationships/slide" Target="slide11.xml"/><Relationship Id="rId2" Type="http://schemas.openxmlformats.org/officeDocument/2006/relationships/tags" Target="../tags/tag872.xml"/><Relationship Id="rId16" Type="http://schemas.openxmlformats.org/officeDocument/2006/relationships/tags" Target="../tags/tag886.xml"/><Relationship Id="rId20" Type="http://schemas.openxmlformats.org/officeDocument/2006/relationships/tags" Target="../tags/tag890.xml"/><Relationship Id="rId1" Type="http://schemas.openxmlformats.org/officeDocument/2006/relationships/tags" Target="../tags/tag871.xml"/><Relationship Id="rId6" Type="http://schemas.openxmlformats.org/officeDocument/2006/relationships/tags" Target="../tags/tag876.xml"/><Relationship Id="rId11" Type="http://schemas.openxmlformats.org/officeDocument/2006/relationships/tags" Target="../tags/tag881.xml"/><Relationship Id="rId24" Type="http://schemas.openxmlformats.org/officeDocument/2006/relationships/image" Target="../media/image12.emf"/><Relationship Id="rId5" Type="http://schemas.openxmlformats.org/officeDocument/2006/relationships/tags" Target="../tags/tag875.xml"/><Relationship Id="rId15" Type="http://schemas.openxmlformats.org/officeDocument/2006/relationships/tags" Target="../tags/tag885.xml"/><Relationship Id="rId23" Type="http://schemas.openxmlformats.org/officeDocument/2006/relationships/oleObject" Target="../embeddings/oleObject70.bin"/><Relationship Id="rId10" Type="http://schemas.openxmlformats.org/officeDocument/2006/relationships/tags" Target="../tags/tag880.xml"/><Relationship Id="rId19" Type="http://schemas.openxmlformats.org/officeDocument/2006/relationships/tags" Target="../tags/tag889.xml"/><Relationship Id="rId4" Type="http://schemas.openxmlformats.org/officeDocument/2006/relationships/tags" Target="../tags/tag874.xml"/><Relationship Id="rId9" Type="http://schemas.openxmlformats.org/officeDocument/2006/relationships/tags" Target="../tags/tag879.xml"/><Relationship Id="rId14" Type="http://schemas.openxmlformats.org/officeDocument/2006/relationships/tags" Target="../tags/tag884.xml"/><Relationship Id="rId22" Type="http://schemas.openxmlformats.org/officeDocument/2006/relationships/slideLayout" Target="../slideLayouts/slideLayout31.xml"/><Relationship Id="rId27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899.xml"/><Relationship Id="rId13" Type="http://schemas.openxmlformats.org/officeDocument/2006/relationships/tags" Target="../tags/tag904.xml"/><Relationship Id="rId18" Type="http://schemas.openxmlformats.org/officeDocument/2006/relationships/tags" Target="../tags/tag909.xml"/><Relationship Id="rId26" Type="http://schemas.openxmlformats.org/officeDocument/2006/relationships/image" Target="../media/image22.png"/><Relationship Id="rId3" Type="http://schemas.openxmlformats.org/officeDocument/2006/relationships/tags" Target="../tags/tag894.xml"/><Relationship Id="rId21" Type="http://schemas.openxmlformats.org/officeDocument/2006/relationships/tags" Target="../tags/tag912.xml"/><Relationship Id="rId7" Type="http://schemas.openxmlformats.org/officeDocument/2006/relationships/tags" Target="../tags/tag898.xml"/><Relationship Id="rId12" Type="http://schemas.openxmlformats.org/officeDocument/2006/relationships/tags" Target="../tags/tag903.xml"/><Relationship Id="rId17" Type="http://schemas.openxmlformats.org/officeDocument/2006/relationships/tags" Target="../tags/tag908.xml"/><Relationship Id="rId25" Type="http://schemas.openxmlformats.org/officeDocument/2006/relationships/image" Target="../media/image12.emf"/><Relationship Id="rId2" Type="http://schemas.openxmlformats.org/officeDocument/2006/relationships/tags" Target="../tags/tag893.xml"/><Relationship Id="rId16" Type="http://schemas.openxmlformats.org/officeDocument/2006/relationships/tags" Target="../tags/tag907.xml"/><Relationship Id="rId20" Type="http://schemas.openxmlformats.org/officeDocument/2006/relationships/tags" Target="../tags/tag911.xml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1" Type="http://schemas.openxmlformats.org/officeDocument/2006/relationships/tags" Target="../tags/tag902.xml"/><Relationship Id="rId24" Type="http://schemas.openxmlformats.org/officeDocument/2006/relationships/oleObject" Target="../embeddings/oleObject71.bin"/><Relationship Id="rId5" Type="http://schemas.openxmlformats.org/officeDocument/2006/relationships/tags" Target="../tags/tag896.xml"/><Relationship Id="rId15" Type="http://schemas.openxmlformats.org/officeDocument/2006/relationships/tags" Target="../tags/tag906.xml"/><Relationship Id="rId23" Type="http://schemas.openxmlformats.org/officeDocument/2006/relationships/slideLayout" Target="../slideLayouts/slideLayout31.xml"/><Relationship Id="rId10" Type="http://schemas.openxmlformats.org/officeDocument/2006/relationships/tags" Target="../tags/tag901.xml"/><Relationship Id="rId19" Type="http://schemas.openxmlformats.org/officeDocument/2006/relationships/tags" Target="../tags/tag910.xml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4" Type="http://schemas.openxmlformats.org/officeDocument/2006/relationships/tags" Target="../tags/tag905.xml"/><Relationship Id="rId22" Type="http://schemas.openxmlformats.org/officeDocument/2006/relationships/tags" Target="../tags/tag9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image" Target="../media/image14.png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image" Target="../media/image13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12.emf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oleObject" Target="../embeddings/oleObject33.bin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slide" Target="slide21.xml"/><Relationship Id="rId3" Type="http://schemas.openxmlformats.org/officeDocument/2006/relationships/tags" Target="../tags/tag117.xml"/><Relationship Id="rId21" Type="http://schemas.openxmlformats.org/officeDocument/2006/relationships/tags" Target="../tags/tag135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slide" Target="slide20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12.emf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oleObject" Target="../embeddings/oleObject34.bin"/><Relationship Id="rId28" Type="http://schemas.openxmlformats.org/officeDocument/2006/relationships/slide" Target="slide2.xml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slideLayout" Target="../slideLayouts/slideLayout31.xml"/><Relationship Id="rId27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12.emf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oleObject" Target="../embeddings/oleObject35.bin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21" Type="http://schemas.openxmlformats.org/officeDocument/2006/relationships/tags" Target="../tags/tag177.xml"/><Relationship Id="rId34" Type="http://schemas.openxmlformats.org/officeDocument/2006/relationships/diagramQuickStyle" Target="../diagrams/quickStyle1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diagramLayout" Target="../diagrams/layout1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slideLayout" Target="../slideLayouts/slideLayout31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diagramData" Target="../diagrams/data1.xml"/><Relationship Id="rId37" Type="http://schemas.openxmlformats.org/officeDocument/2006/relationships/slide" Target="slide20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microsoft.com/office/2007/relationships/diagramDrawing" Target="../diagrams/drawing1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image" Target="../media/image12.emf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oleObject" Target="../embeddings/oleObject36.bin"/><Relationship Id="rId35" Type="http://schemas.openxmlformats.org/officeDocument/2006/relationships/diagramColors" Target="../diagrams/colors1.xml"/><Relationship Id="rId8" Type="http://schemas.openxmlformats.org/officeDocument/2006/relationships/tags" Target="../tags/tag164.xml"/><Relationship Id="rId3" Type="http://schemas.openxmlformats.org/officeDocument/2006/relationships/tags" Target="../tags/tag1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diagramLayout" Target="../diagrams/layout2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diagramData" Target="../diagrams/data2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microsoft.com/office/2007/relationships/diagramDrawing" Target="../diagrams/drawing2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12.emf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oleObject" Target="../embeddings/oleObject37.bin"/><Relationship Id="rId28" Type="http://schemas.openxmlformats.org/officeDocument/2006/relationships/diagramColors" Target="../diagrams/colors2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slideLayout" Target="../slideLayouts/slideLayout31.xml"/><Relationship Id="rId27" Type="http://schemas.openxmlformats.org/officeDocument/2006/relationships/diagramQuickStyle" Target="../diagrams/quickStyle2.xml"/><Relationship Id="rId30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5" name="Объект 1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Номер слайда 2"/>
          <p:cNvSpPr txBox="1">
            <a:spLocks/>
          </p:cNvSpPr>
          <p:nvPr/>
        </p:nvSpPr>
        <p:spPr>
          <a:xfrm>
            <a:off x="11509819" y="6438083"/>
            <a:ext cx="540512" cy="4464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>
              <a:defRPr sz="1050"/>
            </a:lvl1pPr>
          </a:lstStyle>
          <a:p>
            <a:pPr marL="0" marR="0" lvl="0" indent="0" algn="r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D88B6-9D2D-479B-ABA6-BAE9EF28FCC0}" type="slidenum">
              <a:rPr kumimoji="0" lang="ru-RU" sz="1050" b="0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3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3647" y="6337199"/>
            <a:ext cx="9659390" cy="21600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71450" indent="-171450" defTabSz="271463" fontAlgn="ctr">
              <a:lnSpc>
                <a:spcPct val="110000"/>
              </a:lnSpc>
              <a:buClr>
                <a:srgbClr val="008C95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710472" rtl="0" eaLnBrk="1" fontAlgn="ctr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8C95"/>
              </a:buClr>
              <a:buSzTx/>
              <a:buFont typeface="Wingdings" panose="05000000000000000000" pitchFamily="2" charset="2"/>
              <a:buNone/>
              <a:tabLst>
                <a:tab pos="180975" algn="l"/>
              </a:tabLst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Разработчик: Камалетдинов А.Р., (Анализ коренных причин, управление производственными рисками)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313731" y="1423071"/>
            <a:ext cx="11628000" cy="2157690"/>
            <a:chOff x="159809" y="2043153"/>
            <a:chExt cx="11880000" cy="1154181"/>
          </a:xfrm>
        </p:grpSpPr>
        <p:sp>
          <p:nvSpPr>
            <p:cNvPr id="39" name="TextBox 38"/>
            <p:cNvSpPr txBox="1"/>
            <p:nvPr/>
          </p:nvSpPr>
          <p:spPr>
            <a:xfrm>
              <a:off x="159809" y="2174077"/>
              <a:ext cx="11879999" cy="1023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C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171450" indent="-171450" defTabSz="271463" fontAlgn="ctr">
                <a:lnSpc>
                  <a:spcPct val="110000"/>
                </a:lnSpc>
                <a:buClr>
                  <a:srgbClr val="008C95"/>
                </a:buClr>
                <a:buFont typeface="Wingdings" panose="05000000000000000000" pitchFamily="2" charset="2"/>
                <a:buChar char="§"/>
                <a:tabLst>
                  <a:tab pos="180975" algn="l"/>
                </a:tabLst>
                <a:defRPr sz="11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just" defTabSz="271463" rtl="0" eaLnBrk="1" fontAlgn="ctr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C95"/>
                </a:buClr>
                <a:buSzTx/>
                <a:buFont typeface="Wingdings" panose="05000000000000000000" pitchFamily="2" charset="2"/>
                <a:buNone/>
                <a:tabLst>
                  <a:tab pos="180975" algn="l"/>
                </a:tabLst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1.1. Область применения</a:t>
              </a:r>
            </a:p>
            <a:p>
              <a:pPr marL="0" lvl="0" indent="0" algn="just">
                <a:buClrTx/>
                <a:buNone/>
                <a:defRPr/>
              </a:pPr>
              <a:r>
                <a:rPr lang="ru-RU" dirty="0">
                  <a:solidFill>
                    <a:srgbClr val="00313C"/>
                  </a:solidFill>
                  <a:latin typeface="+mn-lt"/>
                </a:rPr>
                <a:t>1.1.1. Настоящая методика разработана с целью установления единых требований по оформлению анализа коренных причин и является приложением к СТП СР/</a:t>
              </a:r>
              <a:r>
                <a:rPr lang="ru-RU" dirty="0" err="1">
                  <a:solidFill>
                    <a:srgbClr val="00313C"/>
                  </a:solidFill>
                  <a:latin typeface="+mn-lt"/>
                </a:rPr>
                <a:t>НиР</a:t>
              </a:r>
              <a:r>
                <a:rPr lang="ru-RU" dirty="0">
                  <a:solidFill>
                    <a:srgbClr val="00313C"/>
                  </a:solidFill>
                  <a:latin typeface="+mn-lt"/>
                </a:rPr>
                <a:t>/ПР07«Порядок организации расследования событий с упущенным маржинальным доходом (УМД) и дополнительными затратами»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lvl="0" indent="0" algn="just">
                <a:buNone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1.1.2. </a:t>
              </a:r>
              <a:r>
                <a:rPr lang="ru-RU" dirty="0"/>
                <a:t>Данная методика </a:t>
              </a:r>
              <a:r>
                <a:rPr lang="ru-RU" dirty="0" err="1"/>
                <a:t>обязателена</a:t>
              </a:r>
              <a:r>
                <a:rPr lang="ru-RU" dirty="0"/>
                <a:t> к исполнению работниками ООО «СИБУР» и работниками предприятий ПАО «СИБУР Холдинг».</a:t>
              </a:r>
              <a:endParaRPr lang="ru-RU" dirty="0">
                <a:solidFill>
                  <a:srgbClr val="00313C"/>
                </a:solidFill>
              </a:endParaRPr>
            </a:p>
            <a:p>
              <a:pPr marL="171450" marR="0" lvl="0" indent="-171450" algn="just" defTabSz="271463" rtl="0" eaLnBrk="1" fontAlgn="ctr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C95"/>
                </a:buClr>
                <a:buSzTx/>
                <a:buFontTx/>
                <a:buChar char="-"/>
                <a:tabLst>
                  <a:tab pos="180975" algn="l"/>
                </a:tabLst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Ответственность за организацию исполнения требований настоящей методики на предприятии возлагается на Генерального директора. </a:t>
              </a:r>
            </a:p>
            <a:p>
              <a:pPr marL="171450" marR="0" lvl="0" indent="-171450" algn="just" defTabSz="271463" rtl="0" eaLnBrk="1" fontAlgn="ctr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C95"/>
                </a:buClr>
                <a:buSzTx/>
                <a:buFontTx/>
                <a:buChar char="-"/>
                <a:tabLst>
                  <a:tab pos="180975" algn="l"/>
                </a:tabLst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Контроль за исполнением требований </a:t>
              </a:r>
              <a:r>
                <a:rPr lang="ru-RU" dirty="0">
                  <a:solidFill>
                    <a:srgbClr val="00313C"/>
                  </a:solidFill>
                  <a:latin typeface="+mn-lt"/>
                </a:rPr>
                <a:t>методики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– Менеджер процесса.</a:t>
              </a:r>
            </a:p>
            <a:p>
              <a:pPr marL="0" marR="0" lvl="0" indent="0" algn="just" defTabSz="271463" rtl="0" eaLnBrk="1" fontAlgn="ctr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C95"/>
                </a:buClr>
                <a:buSzTx/>
                <a:buFont typeface="Wingdings" panose="05000000000000000000" pitchFamily="2" charset="2"/>
                <a:buNone/>
                <a:tabLst>
                  <a:tab pos="180975" algn="l"/>
                </a:tabLst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1.1.3. В случае возникновения противоречия между требованиями действующего законодательства и положениями настоящей методики приоритет имеют требования действующего законодательства.</a:t>
              </a:r>
            </a:p>
            <a:p>
              <a:pPr marL="0" marR="0" lvl="0" indent="0" algn="just" defTabSz="271463" rtl="0" eaLnBrk="1" fontAlgn="ctr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C95"/>
                </a:buClr>
                <a:buSzTx/>
                <a:buFont typeface="Wingdings" panose="05000000000000000000" pitchFamily="2" charset="2"/>
                <a:buNone/>
                <a:tabLst>
                  <a:tab pos="180975" algn="l"/>
                </a:tabLst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1.1.4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dirty="0">
                  <a:solidFill>
                    <a:srgbClr val="00313C"/>
                  </a:solidFill>
                  <a:latin typeface="+mn-lt"/>
                </a:rPr>
                <a:t>Методика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, Реестр предложений к изменению процесса, контакты разработчиков в Базе знаний ФЭП -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  <a:hlinkClick r:id="rId6"/>
                </a:rPr>
                <a:t>129. Порядок организации расследования событий с упущенным маржинальным доходом (УМД) и отказов - База знаний ФЭП – </a:t>
              </a:r>
              <a:r>
                <a:rPr kumimoji="0" lang="ru-RU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13C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  <a:hlinkClick r:id="rId6"/>
                </a:rPr>
                <a:t>Confluence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59809" y="2043153"/>
              <a:ext cx="11880000" cy="115542"/>
            </a:xfrm>
            <a:prstGeom prst="rect">
              <a:avLst/>
            </a:prstGeom>
            <a:solidFill>
              <a:srgbClr val="008C95"/>
            </a:solidFill>
            <a:ln w="9525">
              <a:solidFill>
                <a:srgbClr val="008C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09600" marR="0" lvl="1" indent="-609600" algn="l" defTabSz="9137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1.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Область применения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TextBox 40"/>
          <p:cNvSpPr txBox="1"/>
          <p:nvPr/>
        </p:nvSpPr>
        <p:spPr>
          <a:xfrm>
            <a:off x="3633183" y="415708"/>
            <a:ext cx="4989094" cy="883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«Методика по проведению и оформлению анализа коренных причин»</a:t>
            </a:r>
          </a:p>
          <a:p>
            <a:pPr marL="0" marR="0" lvl="0" indent="0" algn="ctr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(редакция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23C03-9730-3A70-08F7-A4F7EFFAE019}"/>
              </a:ext>
            </a:extLst>
          </p:cNvPr>
          <p:cNvSpPr txBox="1"/>
          <p:nvPr/>
        </p:nvSpPr>
        <p:spPr>
          <a:xfrm>
            <a:off x="7599" y="3488"/>
            <a:ext cx="431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СР/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НиР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/ПР07/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Редакция [1.0]</a:t>
            </a:r>
          </a:p>
        </p:txBody>
      </p:sp>
    </p:spTree>
    <p:extLst>
      <p:ext uri="{BB962C8B-B14F-4D97-AF65-F5344CB8AC3E}">
        <p14:creationId xmlns:p14="http://schemas.microsoft.com/office/powerpoint/2010/main" val="347792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583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3.2.2 Порядок сбора данных для подтверждения гипотез и категории человеческого фактора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285903518"/>
              </p:ext>
            </p:extLst>
          </p:nvPr>
        </p:nvGraphicFramePr>
        <p:xfrm>
          <a:off x="6281159" y="833869"/>
          <a:ext cx="5629336" cy="90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381751"/>
              </p:ext>
            </p:extLst>
          </p:nvPr>
        </p:nvGraphicFramePr>
        <p:xfrm>
          <a:off x="319844" y="1928365"/>
          <a:ext cx="11481457" cy="440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913">
                  <a:extLst>
                    <a:ext uri="{9D8B030D-6E8A-4147-A177-3AD203B41FA5}">
                      <a16:colId xmlns:a16="http://schemas.microsoft.com/office/drawing/2014/main" val="2590082476"/>
                    </a:ext>
                  </a:extLst>
                </a:gridCol>
                <a:gridCol w="3456655">
                  <a:extLst>
                    <a:ext uri="{9D8B030D-6E8A-4147-A177-3AD203B41FA5}">
                      <a16:colId xmlns:a16="http://schemas.microsoft.com/office/drawing/2014/main" val="2867143560"/>
                    </a:ext>
                  </a:extLst>
                </a:gridCol>
                <a:gridCol w="4885764">
                  <a:extLst>
                    <a:ext uri="{9D8B030D-6E8A-4147-A177-3AD203B41FA5}">
                      <a16:colId xmlns:a16="http://schemas.microsoft.com/office/drawing/2014/main" val="60168699"/>
                    </a:ext>
                  </a:extLst>
                </a:gridCol>
                <a:gridCol w="1940125">
                  <a:extLst>
                    <a:ext uri="{9D8B030D-6E8A-4147-A177-3AD203B41FA5}">
                      <a16:colId xmlns:a16="http://schemas.microsoft.com/office/drawing/2014/main" val="4122097472"/>
                    </a:ext>
                  </a:extLst>
                </a:gridCol>
              </a:tblGrid>
              <a:tr h="276953">
                <a:tc>
                  <a:txBody>
                    <a:bodyPr/>
                    <a:lstStyle/>
                    <a:p>
                      <a:r>
                        <a:rPr lang="ru-RU" sz="1100" dirty="0"/>
                        <a:t>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Описание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Примеры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Ответственный</a:t>
                      </a:r>
                      <a:r>
                        <a:rPr lang="ru-RU" sz="1100" baseline="30000" dirty="0"/>
                        <a:t>1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256429"/>
                  </a:ext>
                </a:extLst>
              </a:tr>
              <a:tr h="1241957"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Физические причины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464A"/>
                          </a:solidFill>
                        </a:rPr>
                        <a:t>Физическими причинами может быть: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464A"/>
                          </a:solidFill>
                        </a:rPr>
                        <a:t>различные механизмы нарушения</a:t>
                      </a: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 целостности для статического оборудования;</a:t>
                      </a:r>
                      <a:endParaRPr lang="ru-RU" sz="1100" dirty="0">
                        <a:solidFill>
                          <a:srgbClr val="00464A"/>
                        </a:solidFill>
                      </a:endParaRP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464A"/>
                          </a:solidFill>
                        </a:rPr>
                        <a:t>виды</a:t>
                      </a: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 отказов включающие наименование компонента и характера повреждения;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непосредственные действия оператора;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изменения по сырью, катализатору и т.п. </a:t>
                      </a:r>
                      <a:endParaRPr lang="ru-RU" sz="1100" dirty="0">
                        <a:solidFill>
                          <a:srgbClr val="00464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Протокол исследования металла, смазывающих веществ и </a:t>
                      </a:r>
                      <a:r>
                        <a:rPr lang="ru-RU" sz="1100" baseline="0" dirty="0" err="1"/>
                        <a:t>т.п</a:t>
                      </a:r>
                      <a:r>
                        <a:rPr lang="ru-RU" sz="1100" baseline="0" dirty="0"/>
                        <a:t>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фотографии по результатам диагностики;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журнал действий оператора;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Результаты производственно-аналитического контроля.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Начальник производства</a:t>
                      </a:r>
                    </a:p>
                    <a:p>
                      <a:r>
                        <a:rPr lang="ru-RU" sz="1100" dirty="0"/>
                        <a:t>Начальник смены</a:t>
                      </a:r>
                    </a:p>
                    <a:p>
                      <a:r>
                        <a:rPr lang="ru-RU" sz="1100" dirty="0"/>
                        <a:t>Оператор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dirty="0"/>
                        <a:t>Инженер ТОиР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dirty="0"/>
                        <a:t>Мастер РП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78417"/>
                  </a:ext>
                </a:extLst>
              </a:tr>
              <a:tr h="447578">
                <a:tc>
                  <a:txBody>
                    <a:bodyPr/>
                    <a:lstStyle/>
                    <a:p>
                      <a:r>
                        <a:rPr lang="ru-RU" sz="1100" dirty="0"/>
                        <a:t>Человеческие</a:t>
                      </a:r>
                      <a:r>
                        <a:rPr lang="ru-RU" sz="1100" baseline="0" dirty="0"/>
                        <a:t> факторы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Человеческий фактор классифицируется</a:t>
                      </a:r>
                      <a:r>
                        <a:rPr lang="ru-RU" sz="1100" baseline="0" dirty="0"/>
                        <a:t> на различные категории, подробнее см. </a:t>
                      </a:r>
                      <a:r>
                        <a:rPr lang="ru-RU" sz="1100" baseline="0" dirty="0">
                          <a:hlinkClick r:id="rId30" action="ppaction://hlinksldjump"/>
                        </a:rPr>
                        <a:t>методику проведения интервью </a:t>
                      </a:r>
                      <a:r>
                        <a:rPr lang="ru-RU" sz="1100" baseline="0" dirty="0"/>
                        <a:t>для человеческого фактора и п. 3.4. методики построения логического дерева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Объяснительные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Записи с видеокамер наблюдения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Записи переговоров радиосвязи между оператором и НС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dirty="0"/>
                        <a:t>«При выдвижении гипотезы связанной с недостаточным обучением: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Актуальную Матрицу компетенций по должности/профессии;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выписку ИПР / плана-графика подготовки за последние 12 месяцев с отметками о выполнении;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текущий Индекс компетентности на дату события;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результаты последнего </a:t>
                      </a:r>
                      <a:r>
                        <a:rPr lang="ru-RU" sz="1100" dirty="0" err="1"/>
                        <a:t>ЕКЭ</a:t>
                      </a:r>
                      <a:r>
                        <a:rPr lang="ru-RU" sz="1100" dirty="0"/>
                        <a:t> с датой и оценкой;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наличие и срок действия обязательных допусков.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Начальник производства</a:t>
                      </a:r>
                    </a:p>
                    <a:p>
                      <a:r>
                        <a:rPr lang="ru-RU" sz="1100" dirty="0"/>
                        <a:t>Начальник смены</a:t>
                      </a:r>
                    </a:p>
                    <a:p>
                      <a:r>
                        <a:rPr lang="ru-RU" sz="1100" dirty="0"/>
                        <a:t>Оператор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dirty="0"/>
                        <a:t>Инженер ТОиР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dirty="0"/>
                        <a:t>Мастер РП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dirty="0"/>
                        <a:t>МОК / </a:t>
                      </a:r>
                      <a:r>
                        <a:rPr lang="en-US" sz="1100" dirty="0"/>
                        <a:t>HR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317971"/>
                  </a:ext>
                </a:extLst>
              </a:tr>
              <a:tr h="492366">
                <a:tc>
                  <a:txBody>
                    <a:bodyPr/>
                    <a:lstStyle/>
                    <a:p>
                      <a:r>
                        <a:rPr lang="ru-RU" sz="1100" dirty="0"/>
                        <a:t>Системные причины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Системные причины классифицируется</a:t>
                      </a:r>
                      <a:r>
                        <a:rPr lang="ru-RU" sz="1100" baseline="0" dirty="0"/>
                        <a:t> на различные категории, подробнее см. п. 3.4. Порядок построения логического дерева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Законодательные</a:t>
                      </a:r>
                      <a:r>
                        <a:rPr lang="ru-RU" sz="1100" baseline="0" dirty="0"/>
                        <a:t> требования;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Требования по эксплуатации завода изготовителя;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Стандарты, инструкции, регламенты и т.п. предприятия и компании;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Стратегия </a:t>
                      </a:r>
                      <a:r>
                        <a:rPr lang="ru-RU" sz="1100" baseline="0" dirty="0" err="1"/>
                        <a:t>ТОиР</a:t>
                      </a:r>
                      <a:endParaRPr lang="ru-RU" sz="110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Эксперт </a:t>
                      </a:r>
                      <a:r>
                        <a:rPr lang="ru-RU" sz="1100" dirty="0" err="1"/>
                        <a:t>СГТ</a:t>
                      </a:r>
                      <a:endParaRPr lang="ru-RU" sz="1100" dirty="0"/>
                    </a:p>
                    <a:p>
                      <a:r>
                        <a:rPr lang="ru-RU" sz="1100" dirty="0"/>
                        <a:t>Эксперт по оборудованию</a:t>
                      </a:r>
                    </a:p>
                    <a:p>
                      <a:r>
                        <a:rPr lang="ru-RU" sz="1100" dirty="0"/>
                        <a:t>Начальник производства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dirty="0"/>
                        <a:t>Инженер ТОиР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dirty="0"/>
                        <a:t>Мастер РП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59775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19844" y="1682144"/>
            <a:ext cx="4116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/>
              <a:t>Таблица 2. Примеры сбора данных для подтверждения гипотез</a:t>
            </a:r>
            <a:r>
              <a:rPr lang="ru-RU" sz="1000" dirty="0"/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9842" y="801786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kern="0" dirty="0"/>
              <a:t>На втором этапе собираются данные, интерпретация которых позволит подтвердить гипотезы, связанные с физическими причинами, человеческим фактором и системными причинами. Мероприятия по подтверждению гипотез оформляются в ИС </a:t>
            </a:r>
            <a:r>
              <a:rPr lang="en-US" sz="1100" kern="0" dirty="0" err="1"/>
              <a:t>Meridium</a:t>
            </a:r>
            <a:r>
              <a:rPr lang="en-US" sz="1100" kern="0" dirty="0"/>
              <a:t> </a:t>
            </a:r>
            <a:r>
              <a:rPr lang="ru-RU" sz="1100" kern="0" dirty="0"/>
              <a:t>или СУПРА в вкладке «проверка гипотезы», к которым в последующим прикрепляются документы. Примеры данных для подтверждения гипотез представлены в таблице 2.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33" name="Пятиугольник 32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31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E7597-618A-2B0D-2FA4-858EDAD7AA89}"/>
              </a:ext>
            </a:extLst>
          </p:cNvPr>
          <p:cNvSpPr txBox="1"/>
          <p:nvPr/>
        </p:nvSpPr>
        <p:spPr>
          <a:xfrm>
            <a:off x="319842" y="6449783"/>
            <a:ext cx="983721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ru-RU" b="0" baseline="30000" dirty="0">
                <a:solidFill>
                  <a:schemeClr val="tx1"/>
                </a:solidFill>
              </a:rPr>
              <a:t>1 </a:t>
            </a:r>
            <a:r>
              <a:rPr lang="ru-RU" sz="800" b="0" dirty="0">
                <a:solidFill>
                  <a:schemeClr val="tx1"/>
                </a:solidFill>
              </a:rPr>
              <a:t>Конкретная должность и ФИО ответственного лица определяется главным аналитиком в зависимости от специфики события</a:t>
            </a:r>
            <a:endParaRPr lang="ru-RU" sz="800" b="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5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</a:t>
            </a:r>
            <a:r>
              <a:rPr lang="ru-RU" sz="1200" b="1" dirty="0"/>
              <a:t> 3.2.2 Порядок сбора данных для подтверждения гипотез и проведения интервью для человеческого фактора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9841" y="801786"/>
            <a:ext cx="11590653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/>
              <a:t>Интервью является важным элементом расследования, позволяющим сформировать и проверить гипотезы, связанные с </a:t>
            </a:r>
            <a:r>
              <a:rPr lang="ru-RU" sz="1400" b="1" kern="0" dirty="0"/>
              <a:t>системными</a:t>
            </a:r>
            <a:r>
              <a:rPr lang="ru-RU" sz="1400" kern="0" dirty="0"/>
              <a:t> </a:t>
            </a:r>
            <a:r>
              <a:rPr lang="ru-RU" sz="1400" b="1" kern="0" dirty="0"/>
              <a:t>причинами </a:t>
            </a:r>
            <a:r>
              <a:rPr lang="ru-RU" sz="1400" kern="0" dirty="0"/>
              <a:t>реализации человеческого фактора, который всегда имеет свое место в причинно-следственной связи реализовавшегося события. </a:t>
            </a:r>
          </a:p>
          <a:p>
            <a:endParaRPr lang="ru-RU" sz="1100" kern="0" dirty="0"/>
          </a:p>
          <a:p>
            <a:r>
              <a:rPr lang="ru-RU" sz="1400" kern="0" dirty="0"/>
              <a:t>Целью интервью является поиск ответа на вопросы: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i="1" kern="0" dirty="0"/>
              <a:t>Что именно неправильно сделал/не сделал человек (сотрудник СИБУР или подрядной организации), чтобы возникла непосредственная причина события.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i="1" kern="0" dirty="0"/>
              <a:t>Что стало причиной такого действия или бездействия?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i="1" kern="0" dirty="0"/>
              <a:t>Почему он поступил именно так? Это непредумышленная ошибка или осознанное нарушение существующих требований, норм, правил.</a:t>
            </a:r>
          </a:p>
          <a:p>
            <a:endParaRPr lang="ru-RU" sz="1100" kern="0" dirty="0"/>
          </a:p>
          <a:p>
            <a:r>
              <a:rPr lang="ru-RU" sz="1400" kern="0" dirty="0"/>
              <a:t>При проведении и последующем анализе результатов интервью следует руководствоваться принципами, нацеленными на создание доверия с интервьюируемым и сбор как можно большего количества достоверных фактов:</a:t>
            </a:r>
          </a:p>
          <a:p>
            <a:endParaRPr lang="ru-RU" sz="11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kern="0" dirty="0"/>
              <a:t>Подготовленность интервьюера: </a:t>
            </a:r>
            <a:r>
              <a:rPr lang="ru-RU" sz="1100" kern="0" dirty="0"/>
              <a:t>до проведения интервью необходимо изучить материалы расследования, включая объяснительные участников, результаты осмотра места и оборудования, другие материалы, имеющие отношение к действиям/бездействию сотрудника, включая данные об обучении и допусках, требования нормативной документации, стандартов на процессы применимых к рассматриваемой ситуации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kern="0" dirty="0"/>
              <a:t>Достаточность времени для интервью, исключение отвлекающих факторов: </a:t>
            </a:r>
            <a:r>
              <a:rPr lang="ru-RU" sz="1100" kern="0" dirty="0"/>
              <a:t>при планировании необходимо обеспечить, чтобы ни интервьюер, ни сотрудник не отвлекались на другие срочные задачи (например на ведение технологического процесса, участие в совещании, ответы на звонки и т.п.)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kern="0" dirty="0"/>
              <a:t>Доброжелательность и непредвзятость интервьюера: </a:t>
            </a:r>
            <a:r>
              <a:rPr lang="ru-RU" sz="1100" kern="0" dirty="0"/>
              <a:t>недопущение обвинительной формы коммуникации, давления, иронии, сравнения, суждений, поддерживающих или опровергающих мнение сотрудника;  использование открытых вопросов; информирование сотрудника о причинах и целях интервью – определение типа и причины ЧФ для последующего системного исправления ситуации, а не поиск доказательств степени вины интервьюируемого.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kern="0" dirty="0"/>
              <a:t>Обеспечение достоверности выводов: </a:t>
            </a:r>
            <a:r>
              <a:rPr lang="ru-RU" sz="1100" kern="0" dirty="0"/>
              <a:t>применение уточняющих и проверочных вопросов, конкретизация примеров, последующая проверка выявленных обстоятельств и фактов, привлечение к повторному интервью корпоративного психолога или </a:t>
            </a:r>
            <a:r>
              <a:rPr lang="en-US" sz="1100" kern="0" dirty="0"/>
              <a:t>HR</a:t>
            </a:r>
            <a:r>
              <a:rPr lang="ru-RU" sz="1100" kern="0" dirty="0"/>
              <a:t>-партнера при необходимости установления глубинных социально-психологических или индивидуальных психологических причин.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kern="0" dirty="0"/>
          </a:p>
          <a:p>
            <a:r>
              <a:rPr lang="ru-RU" sz="1100" kern="0" dirty="0"/>
              <a:t>В рамках проведения одного расследования может потребоваться проведение интервью с несколькими участниками события. Решение принимает Председатель комиссии, руководствуясь общими целями расследования. При отказе от прохождения интервью в результатах проверки причины по человеческому фактору делается запись об этом с указанием ФИО интервьюируемого.</a:t>
            </a:r>
          </a:p>
          <a:p>
            <a:endParaRPr lang="ru-RU" sz="1100" kern="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20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8754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</a:t>
            </a:r>
            <a:r>
              <a:rPr lang="ru-RU" sz="1200" b="1" dirty="0"/>
              <a:t> 3.2.2 Порядок сбора данных для подтверждения гипотез и проведения интервью для человеческого фактора</a:t>
            </a:r>
            <a:endParaRPr lang="ru-RU" sz="1200" b="1" dirty="0"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57513"/>
              </p:ext>
            </p:extLst>
          </p:nvPr>
        </p:nvGraphicFramePr>
        <p:xfrm>
          <a:off x="319837" y="1045368"/>
          <a:ext cx="11590651" cy="519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69">
                  <a:extLst>
                    <a:ext uri="{9D8B030D-6E8A-4147-A177-3AD203B41FA5}">
                      <a16:colId xmlns:a16="http://schemas.microsoft.com/office/drawing/2014/main" val="1648310023"/>
                    </a:ext>
                  </a:extLst>
                </a:gridCol>
                <a:gridCol w="1147482">
                  <a:extLst>
                    <a:ext uri="{9D8B030D-6E8A-4147-A177-3AD203B41FA5}">
                      <a16:colId xmlns:a16="http://schemas.microsoft.com/office/drawing/2014/main" val="3145057978"/>
                    </a:ext>
                  </a:extLst>
                </a:gridCol>
                <a:gridCol w="6297344">
                  <a:extLst>
                    <a:ext uri="{9D8B030D-6E8A-4147-A177-3AD203B41FA5}">
                      <a16:colId xmlns:a16="http://schemas.microsoft.com/office/drawing/2014/main" val="1797589053"/>
                    </a:ext>
                  </a:extLst>
                </a:gridCol>
                <a:gridCol w="3730556">
                  <a:extLst>
                    <a:ext uri="{9D8B030D-6E8A-4147-A177-3AD203B41FA5}">
                      <a16:colId xmlns:a16="http://schemas.microsoft.com/office/drawing/2014/main" val="2956544229"/>
                    </a:ext>
                  </a:extLst>
                </a:gridCol>
              </a:tblGrid>
              <a:tr h="454109">
                <a:tc>
                  <a:txBody>
                    <a:bodyPr/>
                    <a:lstStyle/>
                    <a:p>
                      <a:r>
                        <a:rPr lang="ru-RU" sz="12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Категория ЧФ по </a:t>
                      </a:r>
                      <a:r>
                        <a:rPr lang="ru-RU" sz="1200" dirty="0" err="1"/>
                        <a:t>ЗО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Определение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67958"/>
                  </a:ext>
                </a:extLst>
              </a:tr>
              <a:tr h="8855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/>
                        <a:t>Технология / ИТР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Ошибки / нарушения, которые были допущены в зоне ответственности службы главного технолога. Сюда относятся неучтённые риски, недоработки и ошибки внесенные в технологический регламент.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 рассчитал режим реакции без учёта возможности образования побочных экзотермических продуктов. При запуске это привело к неконтролируемому росту температуры и разгерметизации реактора.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36112"/>
                  </a:ext>
                </a:extLst>
              </a:tr>
              <a:tr h="72657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Производство / ИТР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Ошибки, допущенные руководителем и /или инженерно-техническими работником в ходе управления производственным процессом. Сюда входят неправильные оперативные команды, неверная интерпретация данных мониторинга, ошибочное принятие решений об изменении параметров процесса, отсутствие контроля за управлением технологического режима.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Начальник смены, стремясь выполнить суточный план, дал указание увеличить скорость подачи сырья сверх технологического регламента, что привело к забиванию фильтров и остановке линии.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93974"/>
                  </a:ext>
                </a:extLst>
              </a:tr>
              <a:tr h="8855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Производство / Рабочие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Ошибки, допущенные основным производственным персоналом (операторами, аппаратчиками, машинистами) при непосредственном выполнении технологических операций. Это наиболее частые ошибки, связанные с нарушением регламентов, пропуском контрольных точек, неправильным считыванием показаний приборов, несанкционированным вмешательством в работу автоматики.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Аппаратчик, выполняя плановый обход, не проверил давление в промежуточной ёмкости, пропустив начало роста. В результате произошёл аварийный сброс продукта через предохранительный клапан.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95453"/>
                  </a:ext>
                </a:extLst>
              </a:tr>
              <a:tr h="8855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ТОиР / ИТР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Ошибки, допущенные инженерами и специалистами на этапах планирования, организации и контроля технического обслуживания и ремонта (ТОиР). Сюда относятся: неверный выбор стратегии обслуживания, некорректное определение межремонтных интервалов, ошибки в спецификациях на запасные части, неправильное составление графиков ППР, а также неверный технический диагноз при анализе отказов.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 по планированию перенес плановый ремонт компрессора, не учитывая общее техническое состояние и необходимость совместного принятия решения. Через месяц произошёл отказ по причине разрушения лопаток.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02885"/>
                  </a:ext>
                </a:extLst>
              </a:tr>
              <a:tr h="8855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ТОиР / Рабочие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Ошибки, допущенные ремонтным персоналом (слесарями, электриками, механиками) при непосредственном выполнении работ по техническому обслуживанию и ремонту. Это монтажные ошибки (неправильная сборка, </a:t>
                      </a:r>
                      <a:r>
                        <a:rPr lang="ru-RU" sz="10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недотяжка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крепежа), использование некондиционных запчастей, пропуск шагов регламента (например, чистки или смазки), а также нарушения техники безопасности при проведении ремонтов.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Слесарь при замене уплотнения на фланцевом соединении использовал старую прокладку вместо новой, указанной в </a:t>
                      </a:r>
                      <a:r>
                        <a:rPr lang="ru-RU" sz="10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техакрте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Через неделю на соединении появилась течь, потребовавшая внеплановой остановки.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80715"/>
                  </a:ext>
                </a:extLst>
              </a:tr>
              <a:tr h="43630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Другое / Другие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Ошибки, которые не вписываются в вышеуказанные категории. Сюда могут относиться действия персонала служб логистики, склада, лаборатории, подрядчиков и т.п.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Лаборант ошибся при маркировке образца сырья, в результате партия была допущена в производство.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9223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8CD16D2-ED3D-3386-CA53-C627399586B5}"/>
              </a:ext>
            </a:extLst>
          </p:cNvPr>
          <p:cNvSpPr txBox="1"/>
          <p:nvPr/>
        </p:nvSpPr>
        <p:spPr>
          <a:xfrm>
            <a:off x="319837" y="799147"/>
            <a:ext cx="17972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/>
              <a:t>Таблица 3. Категории ЧФ</a:t>
            </a:r>
            <a:r>
              <a:rPr 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07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</a:t>
            </a:r>
            <a:r>
              <a:rPr lang="ru-RU" sz="1200" b="1" dirty="0"/>
              <a:t> 3.2.2 Порядок сбора данных для подтверждения гипотез и проведения интервью для человеческого фактора</a:t>
            </a:r>
            <a:endParaRPr lang="ru-RU" sz="1200" b="1" dirty="0"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19926"/>
              </p:ext>
            </p:extLst>
          </p:nvPr>
        </p:nvGraphicFramePr>
        <p:xfrm>
          <a:off x="319837" y="1197772"/>
          <a:ext cx="11590652" cy="505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69">
                  <a:extLst>
                    <a:ext uri="{9D8B030D-6E8A-4147-A177-3AD203B41FA5}">
                      <a16:colId xmlns:a16="http://schemas.microsoft.com/office/drawing/2014/main" val="1648310023"/>
                    </a:ext>
                  </a:extLst>
                </a:gridCol>
                <a:gridCol w="2030003">
                  <a:extLst>
                    <a:ext uri="{9D8B030D-6E8A-4147-A177-3AD203B41FA5}">
                      <a16:colId xmlns:a16="http://schemas.microsoft.com/office/drawing/2014/main" val="3145057978"/>
                    </a:ext>
                  </a:extLst>
                </a:gridCol>
                <a:gridCol w="2750980">
                  <a:extLst>
                    <a:ext uri="{9D8B030D-6E8A-4147-A177-3AD203B41FA5}">
                      <a16:colId xmlns:a16="http://schemas.microsoft.com/office/drawing/2014/main" val="1797589053"/>
                    </a:ext>
                  </a:extLst>
                </a:gridCol>
                <a:gridCol w="3125887">
                  <a:extLst>
                    <a:ext uri="{9D8B030D-6E8A-4147-A177-3AD203B41FA5}">
                      <a16:colId xmlns:a16="http://schemas.microsoft.com/office/drawing/2014/main" val="1343352423"/>
                    </a:ext>
                  </a:extLst>
                </a:gridCol>
                <a:gridCol w="3268513">
                  <a:extLst>
                    <a:ext uri="{9D8B030D-6E8A-4147-A177-3AD203B41FA5}">
                      <a16:colId xmlns:a16="http://schemas.microsoft.com/office/drawing/2014/main" val="2956544229"/>
                    </a:ext>
                  </a:extLst>
                </a:gridCol>
              </a:tblGrid>
              <a:tr h="462556">
                <a:tc>
                  <a:txBody>
                    <a:bodyPr/>
                    <a:lstStyle/>
                    <a:p>
                      <a:r>
                        <a:rPr lang="ru-RU" sz="12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Подкатегория ЧФ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Определение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Типовые 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67958"/>
                  </a:ext>
                </a:extLst>
              </a:tr>
              <a:tr h="57819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/>
                        <a:t>Отсутствие контроля и управления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Руководителем не организован процесс, координация действий и не обеспечен достаточный надзор.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>
                          <a:hlinkClick r:id="rId25"/>
                        </a:rPr>
                        <a:t>Оператор не сообщил об отклонениях в технологическом режиме начальнику смены и при передаче новой смене. 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Личное присутствие и распределение ролей при сложных операциях.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36112"/>
                  </a:ext>
                </a:extLst>
              </a:tr>
              <a:tr h="90198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Недостатки системы определения ответственности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чётких целей, критериев оценки и механизмов взаимной ответственности.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>
                          <a:hlinkClick r:id="rId26"/>
                        </a:rPr>
                        <a:t>Никто не нёс ответственности за регулярные пуски оборудования при залитом сепараторе, что является отклонением от технологического регламента.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Закрепление зон ответственности в процедурах;</a:t>
                      </a:r>
                    </a:p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Пересмотр целеполагания;</a:t>
                      </a:r>
                    </a:p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Выборочная проверка выполнения обязанностей.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93974"/>
                  </a:ext>
                </a:extLst>
              </a:tr>
              <a:tr h="90198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Отвлекающая среда</a:t>
                      </a:r>
                      <a:r>
                        <a:rPr lang="en-US" sz="1050" b="1" dirty="0"/>
                        <a:t> </a:t>
                      </a:r>
                      <a:r>
                        <a:rPr lang="ru-RU" sz="1050" b="1" dirty="0"/>
                        <a:t>и многозадачность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Рабочая обстановка с частыми прерываниями, сигнализациями, необходимостью выполнять несколько задач одновременно.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Оператор отвлёкся на сообщения в мессенджере перед негативным событием.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Ограничение использования личных устройств в критических зонах;</a:t>
                      </a:r>
                    </a:p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Организация "тихих часов" для ответственных операций;</a:t>
                      </a:r>
                    </a:p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Улучшение эргономики рабочих мест.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95453"/>
                  </a:ext>
                </a:extLst>
              </a:tr>
              <a:tr h="31482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Давление сроков и ресурсов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Спешка, высокая нагрузка, нехватка персонала или оборудования, приводящие к нарушениям регламентов.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>
                          <a:hlinkClick r:id="rId27"/>
                        </a:rPr>
                        <a:t>Размыкание контактных соединений клапана находящегося в эксплуатации с последующим остановом производства из-за спешки.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Пересмотр сроков выполнения работ.</a:t>
                      </a:r>
                    </a:p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Управление / корректировка приоритетов.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02885"/>
                  </a:ext>
                </a:extLst>
              </a:tr>
              <a:tr h="106387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Чрезмерная уверенность и автоматизм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Самоуверенность из-за опыта, ведущая к игнорированию процедур, или ошибки из за «автоматического» выполнения действий.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Электромонтер с 20-летним стажем не установил переносное заземление перед работой в КРУ, уверенный, что штатные заземляющие ножи достаточны. Получил удар наведённым напряжением.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Внеплановые проверки соблюдения процедур;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чек-листов для критических операций;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Ротация персонала для снижения эффекта "автоматизма".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80715"/>
                  </a:ext>
                </a:extLst>
              </a:tr>
              <a:tr h="57819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/>
                        <a:t>Работы, выполняемые впервые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опыта и навыков при выполнении новой задачи.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Новый оператор неправильно запустил оборудование.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Обязательное сопровождение наставника при выполнении новых задач;</a:t>
                      </a:r>
                    </a:p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Тренажёр для отработки навыков.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09334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7AB922E-A305-803A-D007-9CF5AA99D043}"/>
              </a:ext>
            </a:extLst>
          </p:cNvPr>
          <p:cNvSpPr txBox="1"/>
          <p:nvPr/>
        </p:nvSpPr>
        <p:spPr>
          <a:xfrm>
            <a:off x="319837" y="799147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/>
              <a:t>Таблица 4. Подкатегории ЧФ</a:t>
            </a:r>
            <a:r>
              <a:rPr 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1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4" imgW="353" imgH="353" progId="TCLayout.ActiveDocument.1">
                  <p:embed/>
                </p:oleObj>
              </mc:Choice>
              <mc:Fallback>
                <p:oleObj name="Слайд think-cell" r:id="rId24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</a:t>
            </a:r>
            <a:r>
              <a:rPr lang="ru-RU" sz="1200" b="1" dirty="0"/>
              <a:t> 3.2.2 Порядок сбора данных для подтверждения гипотез и проведения интервью для человеческого фактора</a:t>
            </a:r>
            <a:endParaRPr lang="ru-RU" sz="1200" b="1" dirty="0"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23435"/>
              </p:ext>
            </p:extLst>
          </p:nvPr>
        </p:nvGraphicFramePr>
        <p:xfrm>
          <a:off x="319837" y="1045372"/>
          <a:ext cx="11590652" cy="564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69">
                  <a:extLst>
                    <a:ext uri="{9D8B030D-6E8A-4147-A177-3AD203B41FA5}">
                      <a16:colId xmlns:a16="http://schemas.microsoft.com/office/drawing/2014/main" val="1648310023"/>
                    </a:ext>
                  </a:extLst>
                </a:gridCol>
                <a:gridCol w="1255059">
                  <a:extLst>
                    <a:ext uri="{9D8B030D-6E8A-4147-A177-3AD203B41FA5}">
                      <a16:colId xmlns:a16="http://schemas.microsoft.com/office/drawing/2014/main" val="3145057978"/>
                    </a:ext>
                  </a:extLst>
                </a:gridCol>
                <a:gridCol w="3325906">
                  <a:extLst>
                    <a:ext uri="{9D8B030D-6E8A-4147-A177-3AD203B41FA5}">
                      <a16:colId xmlns:a16="http://schemas.microsoft.com/office/drawing/2014/main" val="1797589053"/>
                    </a:ext>
                  </a:extLst>
                </a:gridCol>
                <a:gridCol w="3083858">
                  <a:extLst>
                    <a:ext uri="{9D8B030D-6E8A-4147-A177-3AD203B41FA5}">
                      <a16:colId xmlns:a16="http://schemas.microsoft.com/office/drawing/2014/main" val="1343352423"/>
                    </a:ext>
                  </a:extLst>
                </a:gridCol>
                <a:gridCol w="3510560">
                  <a:extLst>
                    <a:ext uri="{9D8B030D-6E8A-4147-A177-3AD203B41FA5}">
                      <a16:colId xmlns:a16="http://schemas.microsoft.com/office/drawing/2014/main" val="2956544229"/>
                    </a:ext>
                  </a:extLst>
                </a:gridCol>
              </a:tblGrid>
              <a:tr h="154288">
                <a:tc>
                  <a:txBody>
                    <a:bodyPr/>
                    <a:lstStyle/>
                    <a:p>
                      <a:r>
                        <a:rPr lang="ru-RU" sz="12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Подкатегория ЧФ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Определение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Пример и ссылка на расследование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Типовые 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67958"/>
                  </a:ext>
                </a:extLst>
              </a:tr>
              <a:tr h="4392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Проблемы коммуникации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Недопонимание, искажение или неполная передача информации между сотрудниками, подразделениями или подрядчиками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>
                          <a:hlinkClick r:id="rId26"/>
                        </a:rPr>
                        <a:t>Производственник указал на одно фланцевое соединение, а ремонтник заглушил другое.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стандартов коммуникации;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Обязательное письменное подтверждение критических указаний.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93974"/>
                  </a:ext>
                </a:extLst>
              </a:tr>
              <a:tr h="4392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Неполные или некорректные инструкции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Неясные, противоречивые, устаревшие или отсутствующие документы (регламенты, инструкции, чек листы).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>
                          <a:hlinkClick r:id="rId27"/>
                        </a:rPr>
                        <a:t>В руководстве по эксплуатации установки </a:t>
                      </a:r>
                      <a:r>
                        <a:rPr lang="ru-RU" sz="1050" baseline="0" dirty="0" err="1">
                          <a:hlinkClick r:id="rId27"/>
                        </a:rPr>
                        <a:t>ПЭВП</a:t>
                      </a:r>
                      <a:r>
                        <a:rPr lang="ru-RU" sz="1050" baseline="0" dirty="0">
                          <a:hlinkClick r:id="rId27"/>
                        </a:rPr>
                        <a:t> указано требование по испытанию на герметичность азотом, а в руководстве по эксплуатации насосов указано, что испытания необходимо проводить другой средой.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Пересмотр инструкций на наличие требований, их ясности и исключения противоречий.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95453"/>
                  </a:ext>
                </a:extLst>
              </a:tr>
              <a:tr h="4392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Недостаток компетенций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Недостаточная компетенция персонала для безопасного производства работ из-за: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Нарушения требований по прохождению обучений.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Отсутствия нужных тем в программе подготовки.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Несоответствия обучения установленным требованиям к знаниям и навыкам.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Оператор не прошёл обучение по процедуре продувки реактора азотом перед загрузкой катализатора. Пропустил этот шаг, что привело к химической реакции, росту давления и аварийному выбросу.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213" indent="39688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Провести в </a:t>
                      </a:r>
                      <a:r>
                        <a:rPr lang="ru-RU" sz="10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СИБУРИНТЕХ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обучение сотрудника или подразделения по эксплуатации статического оборудования;</a:t>
                      </a:r>
                    </a:p>
                    <a:p>
                      <a:pPr marL="49213" indent="39688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Включить в систему подготовки обязательное практическое обучение по критическим операциям;</a:t>
                      </a:r>
                    </a:p>
                    <a:p>
                      <a:pPr marL="49213" indent="39688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Добавить в систему оценки допуска к самостоятельной работе блок по подготовке реактора к загрузке/выгрузке катализатора;</a:t>
                      </a:r>
                    </a:p>
                    <a:p>
                      <a:pPr marL="49213" indent="39688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Внедрить чек-лист подготовки реактора с отметкой о выполнении ключевых шагов.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02885"/>
                  </a:ext>
                </a:extLst>
              </a:tr>
              <a:tr h="4392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Новая технология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новых систем, оборудования или ПО без должного обучения, адаптации и учёта человеческого фактора, вызывающее стресс, сопротивление и ошибки в период освоения.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Внедрена автоматизированная система дозирования. Операторы, не обученные работе с интерфейсом, вручную изменили параметры, полагаясь на старый опыт. Это привело к нарушению рецептуры, экзотермической реакции и выбросу.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операторов в тестирование и настройку до запуска;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Техническая защита от некорректных ручных вмешательств (блокировки, подтверждения).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80715"/>
                  </a:ext>
                </a:extLst>
              </a:tr>
              <a:tr h="4392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/>
                        <a:t>Недостатки </a:t>
                      </a:r>
                      <a:r>
                        <a:rPr lang="ru-RU" sz="1050" b="1" dirty="0"/>
                        <a:t>эргономики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Несоответствие рабочего места, оборудования, инструментов или интерфейсов управления антропометрическим, сенсорным и физическим возможностям человека.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>
                          <a:hlinkClick r:id="rId28"/>
                        </a:rPr>
                        <a:t>При проведении ПНР, подрядчик закрыл </a:t>
                      </a:r>
                      <a:r>
                        <a:rPr lang="ru-RU" sz="1050" baseline="0" dirty="0" err="1">
                          <a:hlinkClick r:id="rId28"/>
                        </a:rPr>
                        <a:t>ЗРА</a:t>
                      </a:r>
                      <a:r>
                        <a:rPr lang="ru-RU" sz="1050" baseline="0" dirty="0">
                          <a:hlinkClick r:id="rId28"/>
                        </a:rPr>
                        <a:t> и остановил производство из-за дублированных позиций арматур в АСУТП.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Эргономическая оценка рабочих мест и панелей управления.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Перепроектирование: защитные кожухи, разнесение кнопок, тактильная разница.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0240"/>
                  </a:ext>
                </a:extLst>
              </a:tr>
              <a:tr h="22672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Другое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соответствующие подкатегориям.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Внешние отключения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996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80ED62-050E-0024-0BF6-24263B8BBA12}"/>
              </a:ext>
            </a:extLst>
          </p:cNvPr>
          <p:cNvSpPr txBox="1"/>
          <p:nvPr/>
        </p:nvSpPr>
        <p:spPr>
          <a:xfrm>
            <a:off x="319837" y="799146"/>
            <a:ext cx="28472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/>
              <a:t>Таблица 4. Подкатегории ЧФ, продолжение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734429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583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53" imgH="353" progId="TCLayout.ActiveDocument.1">
                  <p:embed/>
                </p:oleObj>
              </mc:Choice>
              <mc:Fallback>
                <p:oleObj name="Слайд think-cell" r:id="rId19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3.2.3 Порядок сбора данных для подтверждения реализации мероприятий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422042557"/>
              </p:ext>
            </p:extLst>
          </p:nvPr>
        </p:nvGraphicFramePr>
        <p:xfrm>
          <a:off x="5558863" y="833869"/>
          <a:ext cx="6351632" cy="90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72761"/>
              </p:ext>
            </p:extLst>
          </p:nvPr>
        </p:nvGraphicFramePr>
        <p:xfrm>
          <a:off x="319844" y="2152482"/>
          <a:ext cx="11590651" cy="3739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314">
                  <a:extLst>
                    <a:ext uri="{9D8B030D-6E8A-4147-A177-3AD203B41FA5}">
                      <a16:colId xmlns:a16="http://schemas.microsoft.com/office/drawing/2014/main" val="2590082476"/>
                    </a:ext>
                  </a:extLst>
                </a:gridCol>
                <a:gridCol w="4820741">
                  <a:extLst>
                    <a:ext uri="{9D8B030D-6E8A-4147-A177-3AD203B41FA5}">
                      <a16:colId xmlns:a16="http://schemas.microsoft.com/office/drawing/2014/main" val="2867143560"/>
                    </a:ext>
                  </a:extLst>
                </a:gridCol>
                <a:gridCol w="5409596">
                  <a:extLst>
                    <a:ext uri="{9D8B030D-6E8A-4147-A177-3AD203B41FA5}">
                      <a16:colId xmlns:a16="http://schemas.microsoft.com/office/drawing/2014/main" val="60168699"/>
                    </a:ext>
                  </a:extLst>
                </a:gridCol>
              </a:tblGrid>
              <a:tr h="447578">
                <a:tc>
                  <a:txBody>
                    <a:bodyPr/>
                    <a:lstStyle/>
                    <a:p>
                      <a:r>
                        <a:rPr lang="ru-RU" sz="1100" dirty="0"/>
                        <a:t>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Типовые мероприятия по управлению активами: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256429"/>
                  </a:ext>
                </a:extLst>
              </a:tr>
              <a:tr h="1241957">
                <a:tc>
                  <a:txBody>
                    <a:bodyPr/>
                    <a:lstStyle/>
                    <a:p>
                      <a:r>
                        <a:rPr lang="ru-RU" sz="1100" dirty="0"/>
                        <a:t>Управление активами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464A"/>
                          </a:solidFill>
                        </a:rPr>
                        <a:t>Разработка или внесение изменений в стратегию </a:t>
                      </a:r>
                      <a:r>
                        <a:rPr lang="ru-RU" sz="1100" dirty="0" err="1">
                          <a:solidFill>
                            <a:srgbClr val="00464A"/>
                          </a:solidFill>
                        </a:rPr>
                        <a:t>ТОиР</a:t>
                      </a:r>
                      <a:r>
                        <a:rPr lang="ru-RU" sz="1100" dirty="0">
                          <a:solidFill>
                            <a:srgbClr val="00464A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464A"/>
                          </a:solidFill>
                        </a:rPr>
                        <a:t>Разработка или внесение</a:t>
                      </a: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 изменений в </a:t>
                      </a:r>
                      <a:r>
                        <a:rPr lang="ru-RU" sz="1100" baseline="0" dirty="0" err="1">
                          <a:solidFill>
                            <a:srgbClr val="00464A"/>
                          </a:solidFill>
                        </a:rPr>
                        <a:t>техкарту</a:t>
                      </a: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 </a:t>
                      </a:r>
                      <a:r>
                        <a:rPr lang="ru-RU" sz="1100" baseline="0" dirty="0" err="1">
                          <a:solidFill>
                            <a:srgbClr val="00464A"/>
                          </a:solidFill>
                        </a:rPr>
                        <a:t>ТОиР</a:t>
                      </a: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Разработка или дополнение чек-листа в мобильных обходах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Включение в АТЗ оборудования или деталей;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Разработка технического задания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Ремонт замена оборудования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464A"/>
                          </a:solidFill>
                        </a:rPr>
                        <a:t>Проверка технического состояния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Снимок экрана с информационной системы </a:t>
                      </a:r>
                      <a:r>
                        <a:rPr lang="en-US" sz="1100" baseline="0" dirty="0"/>
                        <a:t>SAP, </a:t>
                      </a:r>
                      <a:r>
                        <a:rPr lang="en-US" sz="1100" baseline="0" dirty="0" err="1"/>
                        <a:t>Meridium</a:t>
                      </a:r>
                      <a:r>
                        <a:rPr lang="en-US" sz="1100" baseline="0" dirty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Реестр АТЗ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Техническое задание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Фотографии или видео оборудования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/>
                        <a:t>Письмо с коммуникацией по реализации, отклонению мероприятия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78417"/>
                  </a:ext>
                </a:extLst>
              </a:tr>
              <a:tr h="447578">
                <a:tc>
                  <a:txBody>
                    <a:bodyPr/>
                    <a:lstStyle/>
                    <a:p>
                      <a:r>
                        <a:rPr lang="ru-RU" sz="1100" dirty="0"/>
                        <a:t>Персонал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Проведение</a:t>
                      </a:r>
                      <a:r>
                        <a:rPr lang="ru-RU" sz="1100" baseline="0" dirty="0"/>
                        <a:t> обучения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Проведение проверки знаний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Изменения в должностных инструкциях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Проведение учебно-тренировочных занятий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Разработка СОП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Ознакомление с изменением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Подтверждение успешного прохождения обучения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Протокол о проверке знаний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Должностная</a:t>
                      </a:r>
                      <a:r>
                        <a:rPr lang="ru-RU" sz="1100" baseline="0" dirty="0"/>
                        <a:t> инструкция с изменениями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/>
                        <a:t>Письмо с коммуникацией по реализации, отклонению мероприятия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/>
                        <a:t>Листы ознакомления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/>
                        <a:t>Письмо с коммуникацией по реализации, отклонению 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317971"/>
                  </a:ext>
                </a:extLst>
              </a:tr>
              <a:tr h="492366">
                <a:tc>
                  <a:txBody>
                    <a:bodyPr/>
                    <a:lstStyle/>
                    <a:p>
                      <a:r>
                        <a:rPr lang="ru-RU" sz="1100" dirty="0"/>
                        <a:t>Стандарты,</a:t>
                      </a:r>
                      <a:r>
                        <a:rPr lang="ru-RU" sz="1100" baseline="0" dirty="0"/>
                        <a:t> инструкции, регламенты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/>
                        <a:t>Разработка или дополнение внутренних инструкций, технологических регламентов предприятия и т.п.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/>
                        <a:t>Разработка или дополнение процессных или технических стандартов ФЭП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Пересмотренные инструкции, регламенты и т.п.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/>
                        <a:t>Пересмотренный стандарт ФЭП</a:t>
                      </a:r>
                    </a:p>
                    <a:p>
                      <a:pPr marL="171450" marR="0" lvl="0" indent="-17145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/>
                        <a:t>Письмо с коммуникацией по реализации, отклонению мероприятия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59775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19844" y="1906261"/>
            <a:ext cx="52421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/>
              <a:t>Таблица 5. Примеры сбора данных для подтверждения реализации мероприятий</a:t>
            </a:r>
            <a:r>
              <a:rPr lang="ru-RU" sz="1000" dirty="0"/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9842" y="801786"/>
            <a:ext cx="54431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kern="0" dirty="0"/>
              <a:t>На третьем этапе собираются данные, которые позволят подтвердить реализацию корректирующих мероприятий. К корректирующим мероприятиям оформленным в ИС </a:t>
            </a:r>
            <a:r>
              <a:rPr lang="en-US" sz="1100" kern="0" dirty="0" err="1"/>
              <a:t>Meridium</a:t>
            </a:r>
            <a:r>
              <a:rPr lang="en-US" sz="1100" kern="0" dirty="0"/>
              <a:t> </a:t>
            </a:r>
            <a:r>
              <a:rPr lang="ru-RU" sz="1100" kern="0" dirty="0"/>
              <a:t>или СУПРА ответственным за исполнение в обязательном порядке прикрепляет подтверждающие документы. Примеры подтверждающих документов представлены в таблице 3.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7605" y="227958"/>
            <a:ext cx="1836912" cy="270925"/>
            <a:chOff x="10272872" y="20657"/>
            <a:chExt cx="1836912" cy="270925"/>
          </a:xfrm>
        </p:grpSpPr>
        <p:sp>
          <p:nvSpPr>
            <p:cNvPr id="9" name="Freeform: Shape 158">
              <a:extLst>
                <a:ext uri="{FF2B5EF4-FFF2-40B4-BE49-F238E27FC236}">
                  <a16:creationId xmlns:a16="http://schemas.microsoft.com/office/drawing/2014/main" id="{F4F9E692-AE8C-4FC4-A89B-E6184CB7409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635114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B2D2D8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15" name="Freeform: Shape 170">
              <a:extLst>
                <a:ext uri="{FF2B5EF4-FFF2-40B4-BE49-F238E27FC236}">
                  <a16:creationId xmlns:a16="http://schemas.microsoft.com/office/drawing/2014/main" id="{9922053E-E6BB-46F5-AFA6-3CD333C80E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359598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29" name="Пятиугольник 28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6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15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3.3 Порядок построения диаграммы событий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6825" y="817533"/>
            <a:ext cx="1169741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8C95"/>
                </a:solidFill>
                <a:latin typeface="+mj-lt"/>
                <a:cs typeface="Arial" panose="020B0604020202020204" pitchFamily="34" charset="0"/>
              </a:rPr>
              <a:t>Цель построения диаграммы событий: Визуализировать последовательность событий, действий и факторов, приведших к негативному событию, с целью понимания хронологии и выявления областей для дальнейшего анализа.</a:t>
            </a:r>
            <a:endParaRPr lang="en-US" sz="1200" b="1" dirty="0">
              <a:solidFill>
                <a:srgbClr val="008C95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003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построению диаграммы событий:</a:t>
            </a:r>
            <a:endParaRPr lang="en-US" sz="1100" b="1" dirty="0">
              <a:solidFill>
                <a:srgbClr val="003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событий формируется в обязательном порядке для расследований в формате «Полное расследование». Для других форматов её создание требуется фиксации повторяемости отказов и дефектов оборудования или по решению главного аналитика.</a:t>
            </a:r>
          </a:p>
          <a:p>
            <a:endParaRPr lang="ru-RU" sz="1100" dirty="0">
              <a:solidFill>
                <a:srgbClr val="003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круглом (</a:t>
            </a:r>
            <a:r>
              <a:rPr lang="ru-RU" sz="1100" dirty="0" err="1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СУПРА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или прямоугольном (</a:t>
            </a:r>
            <a:r>
              <a:rPr lang="en-US" sz="1100" dirty="0" err="1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Meridium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блоке самого события осуществляется привязка к сообщению SAP типа Z1,4 (при проведении расследования по отказам и дефектам оборудования). Актуализация вида отказа (часть объекта, вид повреждения) в сообщениях </a:t>
            </a:r>
            <a:r>
              <a:rPr lang="en-US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</a:t>
            </a:r>
            <a:r>
              <a:rPr lang="en-US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расследования в зоне ответственности главного аналитика.</a:t>
            </a:r>
          </a:p>
          <a:p>
            <a:endParaRPr lang="ru-RU" sz="1100" dirty="0">
              <a:solidFill>
                <a:srgbClr val="003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повторном отказе или дефекте оборудования после проведённого расследования главным аналитиком выводится из публикации анализ коренных причин и создаётся блок «Пуск/завершение». В нём описывается повторный случай, после чего осуществляется привязка к новому сообщению SAP типа Z1,4. </a:t>
            </a:r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3352244937"/>
              </p:ext>
            </p:extLst>
          </p:nvPr>
        </p:nvGraphicFramePr>
        <p:xfrm>
          <a:off x="319845" y="3431720"/>
          <a:ext cx="11590650" cy="144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3955093007"/>
              </p:ext>
            </p:extLst>
          </p:nvPr>
        </p:nvGraphicFramePr>
        <p:xfrm>
          <a:off x="319845" y="5294299"/>
          <a:ext cx="11590650" cy="114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37" name="Рамка 36"/>
          <p:cNvSpPr/>
          <p:nvPr/>
        </p:nvSpPr>
        <p:spPr bwMode="auto">
          <a:xfrm>
            <a:off x="2316823" y="4875507"/>
            <a:ext cx="7648710" cy="457212"/>
          </a:xfrm>
          <a:prstGeom prst="frame">
            <a:avLst/>
          </a:prstGeom>
          <a:solidFill>
            <a:srgbClr val="E04E3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Останов турбины по превышению параметра вибрации корпуса 2.02.2023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9641" y="3539382"/>
            <a:ext cx="133050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58523" y="3525722"/>
            <a:ext cx="133050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98876" y="3585286"/>
            <a:ext cx="133050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11004" y="3590441"/>
            <a:ext cx="132515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80101" y="3600854"/>
            <a:ext cx="132515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422655" y="3579067"/>
            <a:ext cx="132515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8644" y="5435436"/>
            <a:ext cx="133050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51077" y="5447015"/>
            <a:ext cx="133050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33005" y="5447015"/>
            <a:ext cx="133050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14934" y="5447015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42749" y="5455980"/>
            <a:ext cx="24833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8131" y="5447015"/>
            <a:ext cx="26609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6825" y="3286979"/>
            <a:ext cx="11697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  <a:defRPr/>
            </a:pPr>
            <a:r>
              <a:rPr lang="ru-RU" sz="1100" i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диаграммы для события: Останов турбины, повлекший невозможность генерации электроэнергии на сумму 30 миллионов рублей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A0B30-23E2-4689-99F4-A70CA40D636B}"/>
              </a:ext>
            </a:extLst>
          </p:cNvPr>
          <p:cNvSpPr txBox="1"/>
          <p:nvPr/>
        </p:nvSpPr>
        <p:spPr>
          <a:xfrm>
            <a:off x="420325" y="6413621"/>
            <a:ext cx="872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aseline="30000" dirty="0"/>
              <a:t>1 </a:t>
            </a:r>
            <a:r>
              <a:rPr lang="ru-RU" sz="1100" dirty="0"/>
              <a:t>Повторением отказа и дефекта считать на одной и той же единице оборудования и одном и том же компоненте (Часть объекта).</a:t>
            </a:r>
            <a:endParaRPr lang="ru-RU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191946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15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/>
              <a:t> 3.3 Порядок построения диаграммы событий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51" name="Заголовок 1"/>
          <p:cNvSpPr txBox="1">
            <a:spLocks/>
          </p:cNvSpPr>
          <p:nvPr/>
        </p:nvSpPr>
        <p:spPr bwMode="gray">
          <a:xfrm>
            <a:off x="360800" y="1056038"/>
            <a:ext cx="109279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sz="2000" b="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1218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135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Диаграмма событий помогает в формулировке гипотез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60802" y="1700374"/>
            <a:ext cx="11549693" cy="57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160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Анализ действий и решений, принятых до наступления негативного события, позволяет выявить ключевые триггеры, приведшие к возникновению проблемы.</a:t>
            </a:r>
            <a:endParaRPr kumimoji="0" lang="ru-RU" sz="18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2218203786"/>
              </p:ext>
            </p:extLst>
          </p:nvPr>
        </p:nvGraphicFramePr>
        <p:xfrm>
          <a:off x="360801" y="2416127"/>
          <a:ext cx="11235267" cy="18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54" name="Схема 53"/>
          <p:cNvGraphicFramePr/>
          <p:nvPr/>
        </p:nvGraphicFramePr>
        <p:xfrm>
          <a:off x="621807" y="3572167"/>
          <a:ext cx="11113960" cy="185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55" name="TextBox 54"/>
          <p:cNvSpPr txBox="1"/>
          <p:nvPr/>
        </p:nvSpPr>
        <p:spPr>
          <a:xfrm flipH="1">
            <a:off x="2043030" y="4645774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3981578" y="4645774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57" name="TextBox 56"/>
          <p:cNvSpPr txBox="1"/>
          <p:nvPr/>
        </p:nvSpPr>
        <p:spPr>
          <a:xfrm flipH="1">
            <a:off x="5920126" y="4645774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58" name="TextBox 57"/>
          <p:cNvSpPr txBox="1"/>
          <p:nvPr/>
        </p:nvSpPr>
        <p:spPr>
          <a:xfrm flipH="1">
            <a:off x="7858674" y="4645774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59" name="TextBox 58"/>
          <p:cNvSpPr txBox="1"/>
          <p:nvPr/>
        </p:nvSpPr>
        <p:spPr>
          <a:xfrm flipH="1">
            <a:off x="9797222" y="4645774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60" name="TextBox 59"/>
          <p:cNvSpPr txBox="1"/>
          <p:nvPr/>
        </p:nvSpPr>
        <p:spPr>
          <a:xfrm flipH="1">
            <a:off x="11735768" y="4645774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2517" y="2937404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64191" y="3000155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33753" y="2928438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03314" y="2928438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48545" y="3062908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193775" y="3062362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FAC487-6290-6A3E-59E1-4F9636ACB9A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0" y="2825630"/>
            <a:ext cx="12192000" cy="10281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018F13-388F-6A51-9727-C3737835C6B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501355" y="5342550"/>
            <a:ext cx="2524477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6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15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/>
              <a:t> 3.3 Порядок построения диаграммы событий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 flipH="1">
            <a:off x="11735768" y="4645774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92" name="Схема 91"/>
          <p:cNvGraphicFramePr/>
          <p:nvPr>
            <p:extLst>
              <p:ext uri="{D42A27DB-BD31-4B8C-83A1-F6EECF244321}">
                <p14:modId xmlns:p14="http://schemas.microsoft.com/office/powerpoint/2010/main" val="4017219900"/>
              </p:ext>
            </p:extLst>
          </p:nvPr>
        </p:nvGraphicFramePr>
        <p:xfrm>
          <a:off x="478367" y="3138635"/>
          <a:ext cx="11248815" cy="185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93" name="Заголовок 2"/>
          <p:cNvSpPr txBox="1">
            <a:spLocks/>
          </p:cNvSpPr>
          <p:nvPr/>
        </p:nvSpPr>
        <p:spPr bwMode="gray">
          <a:xfrm>
            <a:off x="319844" y="939876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sz="2000" b="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1218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135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Диаграмма событий помогает в формулировке гипотез </a:t>
            </a: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4" name="TextBox 93"/>
          <p:cNvSpPr txBox="1"/>
          <p:nvPr/>
        </p:nvSpPr>
        <p:spPr>
          <a:xfrm flipH="1">
            <a:off x="2284712" y="5483891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95" name="TextBox 94"/>
          <p:cNvSpPr txBox="1"/>
          <p:nvPr/>
        </p:nvSpPr>
        <p:spPr>
          <a:xfrm flipH="1">
            <a:off x="4178318" y="5483891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96" name="TextBox 95"/>
          <p:cNvSpPr txBox="1"/>
          <p:nvPr/>
        </p:nvSpPr>
        <p:spPr>
          <a:xfrm flipH="1">
            <a:off x="6071923" y="5483891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97" name="TextBox 96"/>
          <p:cNvSpPr txBox="1"/>
          <p:nvPr/>
        </p:nvSpPr>
        <p:spPr>
          <a:xfrm flipH="1">
            <a:off x="7965528" y="5483891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98" name="TextBox 97"/>
          <p:cNvSpPr txBox="1"/>
          <p:nvPr/>
        </p:nvSpPr>
        <p:spPr>
          <a:xfrm flipH="1">
            <a:off x="9859134" y="5483891"/>
            <a:ext cx="549101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99" name="Заголовок 2"/>
          <p:cNvSpPr txBox="1">
            <a:spLocks/>
          </p:cNvSpPr>
          <p:nvPr/>
        </p:nvSpPr>
        <p:spPr>
          <a:xfrm>
            <a:off x="319844" y="1439873"/>
            <a:ext cx="11432128" cy="1149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1400" b="1"/>
            </a:lvl1pPr>
          </a:lstStyle>
          <a:p>
            <a:pPr lvl="0">
              <a:defRPr/>
            </a:pPr>
            <a:r>
              <a:rPr lang="ru-RU" sz="1800" dirty="0">
                <a:solidFill>
                  <a:srgbClr val="000000"/>
                </a:solidFill>
              </a:rPr>
              <a:t>Анализ действий, предпринятых после события, позволяет выявить этапы, на которых наши решения или меры были недостаточно эффективными, что привело к усилению негативных последствий. Это также дает возможность выявить сопутствующие причины и факторы, повлиявшие на развитие ситуации.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00" name="Схема 99"/>
          <p:cNvGraphicFramePr/>
          <p:nvPr>
            <p:extLst>
              <p:ext uri="{D42A27DB-BD31-4B8C-83A1-F6EECF244321}">
                <p14:modId xmlns:p14="http://schemas.microsoft.com/office/powerpoint/2010/main" val="4098124259"/>
              </p:ext>
            </p:extLst>
          </p:nvPr>
        </p:nvGraphicFramePr>
        <p:xfrm>
          <a:off x="663787" y="4251289"/>
          <a:ext cx="11216639" cy="191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478365" y="3615434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461569" y="3615434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450700" y="3615434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05416" y="3592713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360131" y="3664433"/>
            <a:ext cx="2123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307696" y="3608621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108" name="Пятиугольник 107"/>
          <p:cNvSpPr/>
          <p:nvPr/>
        </p:nvSpPr>
        <p:spPr bwMode="auto">
          <a:xfrm flipH="1">
            <a:off x="9443677" y="6362379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35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643321-4CA6-4F19-4932-68383504A55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444773" y="2427356"/>
            <a:ext cx="2524477" cy="11812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31AF4D-F9FE-DB8C-D94E-5208BCD757CC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 t="2998"/>
          <a:stretch/>
        </p:blipFill>
        <p:spPr>
          <a:xfrm>
            <a:off x="0" y="3668707"/>
            <a:ext cx="12192000" cy="81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15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4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построения логического дерева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5" y="849248"/>
            <a:ext cx="847837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en-US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построения логического дерева: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Систематизация информации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структурирование данных о негативном событии для четкого понимания причинно-следственных связей.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коренных причин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углубленный анализ, позволяющий отличить симптомы от истинных причин негативного события.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субъективности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снижение влияния человеческого фактора и предвзятости при анализе негативных событий.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Предотвращение повторных инцидентов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разработка эффективных корректирующих мероприятие на основе достоверных данных.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Документирование и отчетность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создание прозрачной и логичной базы для отчетов перед руководством и другими заинтересованными сторонами.</a:t>
            </a:r>
          </a:p>
          <a:p>
            <a:endParaRPr lang="ru-RU" sz="1100" b="1" dirty="0">
              <a:solidFill>
                <a:srgbClr val="003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Декомпозиция события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разбиение инцидента на ключевые этапы и компоненты (оборудование, технология, персонал, процессы, внешние факторы).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причинно-следственных связей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определение, как отдельные факторы привели к негативному событию.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Фильтрация данных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исключение малозначимых или нерелевантных факторов, концентрация на критичных узлах.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анализа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построение логического дерева для наглядного представления логики расследования.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Стандартизация расследований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использование единого подхода для разных негативных событий, что упрощает сравнение и выявление системных проблем.</a:t>
            </a:r>
          </a:p>
          <a:p>
            <a:endParaRPr lang="ru-RU" sz="1100" dirty="0">
              <a:solidFill>
                <a:srgbClr val="003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результата:</a:t>
            </a:r>
          </a:p>
          <a:p>
            <a:r>
              <a:rPr lang="ru-RU" sz="1100" b="1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Логическое дерево в расследованиях 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инструмент для системного, объективного и доказательного анализа, который помогает не только понять произошедшее, но и эффективно предотвратить подобные ситуации в будущем. Логическое дерево формируется с учетом всех совокупных факторов повлиявших на нежелательное событие.</a:t>
            </a:r>
          </a:p>
          <a:p>
            <a:endParaRPr lang="ru-RU" sz="1100" dirty="0">
              <a:solidFill>
                <a:srgbClr val="003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473" fontAlgn="base">
              <a:spcBef>
                <a:spcPct val="0"/>
              </a:spcBef>
              <a:spcAft>
                <a:spcPts val="300"/>
              </a:spcAft>
              <a:buClr>
                <a:srgbClr val="008080"/>
              </a:buClr>
              <a:buSzPct val="100000"/>
              <a:defRPr/>
            </a:pP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гипотезы должны быть подтверждены или опровергнуты фактами</a:t>
            </a:r>
          </a:p>
          <a:p>
            <a:pPr lvl="0" defTabSz="913473" fontAlgn="base">
              <a:spcBef>
                <a:spcPct val="0"/>
              </a:spcBef>
              <a:spcAft>
                <a:spcPts val="300"/>
              </a:spcAft>
              <a:buClr>
                <a:srgbClr val="008080"/>
              </a:buClr>
              <a:buSzPct val="100000"/>
              <a:defRPr/>
            </a:pP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Выявите фактическую информацию, подтверждающую или опровергающую каждую из гипотез. 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rPr>
              <a:t>Задачи по проверке гипотез должны быть сформулированы по принципу </a:t>
            </a:r>
            <a:r>
              <a:rPr lang="en-US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  <a:hlinkClick r:id="rId25" action="ppaction://hlinksldjump"/>
              </a:rPr>
              <a:t>SMART</a:t>
            </a:r>
            <a:r>
              <a:rPr lang="en-US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rPr>
              <a:t> 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rPr>
              <a:t>мероприятий.</a:t>
            </a:r>
            <a:r>
              <a:rPr lang="ru-RU" sz="1100" dirty="0">
                <a:solidFill>
                  <a:srgbClr val="003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случае невозможности подтверждения гипотезы фактами напишите в начале названия гипотезы «Предположительно…" и укажите вероятность того, что данная гипотеза может являться причиной события</a:t>
            </a:r>
          </a:p>
          <a:p>
            <a:endParaRPr lang="ru-RU" sz="1100" dirty="0">
              <a:solidFill>
                <a:srgbClr val="003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30905" y="872136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/>
              <a:t>Пять основных уровней </a:t>
            </a:r>
          </a:p>
          <a:p>
            <a:pPr algn="ctr"/>
            <a:r>
              <a:rPr lang="ru-RU" sz="1000" i="1" dirty="0"/>
              <a:t>логического дерева 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14378" y="872136"/>
            <a:ext cx="14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/>
              <a:t>Пример логического дерева в </a:t>
            </a:r>
            <a:r>
              <a:rPr lang="en-US" sz="1000" i="1" dirty="0" err="1"/>
              <a:t>Meridium</a:t>
            </a:r>
            <a:endParaRPr lang="ru-RU" sz="10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8896142" y="1321189"/>
            <a:ext cx="1435746" cy="4995088"/>
            <a:chOff x="7981746" y="1321189"/>
            <a:chExt cx="1435746" cy="499508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981746" y="1321189"/>
              <a:ext cx="1435746" cy="4995088"/>
              <a:chOff x="8677850" y="850286"/>
              <a:chExt cx="1308682" cy="4435201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8677853" y="850286"/>
                <a:ext cx="1305434" cy="337168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/>
                  <a:t>1. Негативное событие</a:t>
                </a: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8677853" y="1369228"/>
                <a:ext cx="1305434" cy="352515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/>
                  <a:t>2. Функциональный отказ</a:t>
                </a: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8677853" y="2576854"/>
                <a:ext cx="1305434" cy="566288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/>
                  <a:t>3. Непосредственная / физическая причина или вид отказа</a:t>
                </a: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8677850" y="3392065"/>
                <a:ext cx="1305434" cy="385594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/>
                  <a:t>4. Человеческий фактор</a:t>
                </a: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8681098" y="4632770"/>
                <a:ext cx="1305434" cy="652717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/>
                  <a:t>5. Системная причина</a:t>
                </a:r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 bwMode="auto">
            <a:xfrm>
              <a:off x="8692441" y="1700920"/>
              <a:ext cx="1" cy="2047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/>
            <p:cNvCxnSpPr/>
            <p:nvPr/>
          </p:nvCxnSpPr>
          <p:spPr bwMode="auto">
            <a:xfrm flipH="1">
              <a:off x="8697840" y="2302656"/>
              <a:ext cx="3560" cy="962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Прямая со стрелкой 51"/>
            <p:cNvCxnSpPr/>
            <p:nvPr/>
          </p:nvCxnSpPr>
          <p:spPr bwMode="auto">
            <a:xfrm>
              <a:off x="8692441" y="3903489"/>
              <a:ext cx="1767" cy="262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 стрелкой 52"/>
            <p:cNvCxnSpPr/>
            <p:nvPr/>
          </p:nvCxnSpPr>
          <p:spPr bwMode="auto">
            <a:xfrm>
              <a:off x="8701400" y="4618105"/>
              <a:ext cx="0" cy="9630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13182" y="1299968"/>
            <a:ext cx="1493586" cy="50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0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30543"/>
              </p:ext>
            </p:extLst>
          </p:nvPr>
        </p:nvGraphicFramePr>
        <p:xfrm>
          <a:off x="319844" y="782918"/>
          <a:ext cx="11590650" cy="4008734"/>
        </p:xfrm>
        <a:graphic>
          <a:graphicData uri="http://schemas.openxmlformats.org/drawingml/2006/table">
            <a:tbl>
              <a:tblPr firstRow="1" bandRow="1"/>
              <a:tblGrid>
                <a:gridCol w="626640">
                  <a:extLst>
                    <a:ext uri="{9D8B030D-6E8A-4147-A177-3AD203B41FA5}">
                      <a16:colId xmlns:a16="http://schemas.microsoft.com/office/drawing/2014/main" val="996256223"/>
                    </a:ext>
                  </a:extLst>
                </a:gridCol>
                <a:gridCol w="8734927">
                  <a:extLst>
                    <a:ext uri="{9D8B030D-6E8A-4147-A177-3AD203B41FA5}">
                      <a16:colId xmlns:a16="http://schemas.microsoft.com/office/drawing/2014/main" val="1386195355"/>
                    </a:ext>
                  </a:extLst>
                </a:gridCol>
                <a:gridCol w="2229083">
                  <a:extLst>
                    <a:ext uri="{9D8B030D-6E8A-4147-A177-3AD203B41FA5}">
                      <a16:colId xmlns:a16="http://schemas.microsoft.com/office/drawing/2014/main" val="1907768817"/>
                    </a:ext>
                  </a:extLst>
                </a:gridCol>
              </a:tblGrid>
              <a:tr h="396327"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374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Номер п/п</a:t>
                      </a: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E2C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74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374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E2C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74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Слайды</a:t>
                      </a: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E2C3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71179"/>
                  </a:ext>
                </a:extLst>
              </a:tr>
              <a:tr h="264218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оформления карточки анализа коренных причин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3-7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59668"/>
                  </a:ext>
                </a:extLst>
              </a:tr>
              <a:tr h="264218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сбора информации</a:t>
                      </a: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8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07673"/>
                  </a:ext>
                </a:extLst>
              </a:tr>
              <a:tr h="264218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сбора первичных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данных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9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29911"/>
                  </a:ext>
                </a:extLst>
              </a:tr>
              <a:tr h="264218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сбора данных для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подтверждения гипотез и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категории человеческого фактора</a:t>
                      </a: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10 - 14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63354"/>
                  </a:ext>
                </a:extLst>
              </a:tr>
              <a:tr h="264218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сбора данных для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подтверждения реализации мероприятий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15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4121"/>
                  </a:ext>
                </a:extLst>
              </a:tr>
              <a:tr h="210735"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построения диаграммы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action="ppaction://hlinksldjump"/>
                        </a:rPr>
                        <a:t>16 - 18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2292"/>
                  </a:ext>
                </a:extLst>
              </a:tr>
              <a:tr h="264218"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построения логического дерева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action="ppaction://hlinksldjump"/>
                        </a:rPr>
                        <a:t>19 - 25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27487"/>
                  </a:ext>
                </a:extLst>
              </a:tr>
              <a:tr h="264218"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Порядок формирования корректирующих</a:t>
                      </a:r>
                      <a:r>
                        <a:rPr lang="ru-RU" sz="1000" b="0" baseline="0" dirty="0"/>
                        <a:t> </a:t>
                      </a:r>
                      <a:r>
                        <a:rPr lang="ru-RU" sz="1000" b="0" dirty="0"/>
                        <a:t>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action="ppaction://hlinksldjump"/>
                        </a:rPr>
                        <a:t>26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06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3.6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Порядок оформления извлеченного урока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action="ppaction://hlinksldjump"/>
                        </a:rPr>
                        <a:t>27 - 28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175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3.7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Алгоритм анализа эффективности СУР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 action="ppaction://hlinksldjump"/>
                        </a:rPr>
                        <a:t>29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147975"/>
                  </a:ext>
                </a:extLst>
              </a:tr>
              <a:tr h="264218"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3.8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Порядок</a:t>
                      </a:r>
                      <a:r>
                        <a:rPr lang="ru-RU" sz="1000" b="0" baseline="0" dirty="0"/>
                        <a:t> проведения базового анализа по отказам и дефектам оборудования</a:t>
                      </a:r>
                      <a:endParaRPr lang="ru-RU" sz="1000" b="0" dirty="0"/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 action="ppaction://hlinksldjump"/>
                        </a:rPr>
                        <a:t>30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83663"/>
                  </a:ext>
                </a:extLst>
              </a:tr>
              <a:tr h="252793"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3.9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Порядок оценки</a:t>
                      </a:r>
                      <a:r>
                        <a:rPr lang="ru-RU" sz="1000" b="0" baseline="0" dirty="0"/>
                        <a:t> качества расследования</a:t>
                      </a:r>
                      <a:endParaRPr lang="ru-RU" sz="1000" b="0" dirty="0"/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 action="ppaction://hlinksldjump"/>
                        </a:rPr>
                        <a:t>31 - 34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53647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Приложение №</a:t>
                      </a:r>
                      <a:r>
                        <a:rPr lang="en-US" sz="1000" b="0" dirty="0"/>
                        <a:t>1</a:t>
                      </a:r>
                      <a:r>
                        <a:rPr lang="ru-RU" sz="1000" b="0" dirty="0"/>
                        <a:t> Карточка ритуала «Анализ коренных причин»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568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Приложение №</a:t>
                      </a:r>
                      <a:r>
                        <a:rPr lang="en-US" sz="1000" b="0" dirty="0"/>
                        <a:t>2</a:t>
                      </a:r>
                      <a:r>
                        <a:rPr lang="ru-RU" sz="1000" b="0" dirty="0"/>
                        <a:t> </a:t>
                      </a:r>
                      <a:r>
                        <a:rPr lang="ru-RU" sz="1000" dirty="0"/>
                        <a:t>Принципы </a:t>
                      </a:r>
                      <a:r>
                        <a:rPr lang="en-US" sz="1000" dirty="0"/>
                        <a:t>SMART</a:t>
                      </a:r>
                      <a:endParaRPr lang="ru-RU" sz="1000" b="0" dirty="0"/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E2C3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0905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2. Содержание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endParaRPr lang="ru-RU" sz="1200" i="1" strike="sngStrik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495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15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4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построения логического дерева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5" y="849248"/>
            <a:ext cx="846767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Негативное событие </a:t>
            </a:r>
            <a:r>
              <a:rPr lang="ru-RU" sz="1100" dirty="0"/>
              <a:t>- отклонение от нормального или планового режима работы/эффективного выполнения функций производства, завода, предприятия и т.п., сопровождающееся УМД и/или дополнительными затратами.</a:t>
            </a: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baseline="30000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негативного события </a:t>
            </a:r>
            <a:r>
              <a:rPr lang="ru-RU" sz="1100" dirty="0"/>
              <a:t>формируем из ранее полученного ответа на вопрос «</a:t>
            </a:r>
            <a:r>
              <a:rPr lang="ru-RU" sz="1100" b="1" kern="0" dirty="0"/>
              <a:t>Что с производством, заводом, предприятием?</a:t>
            </a:r>
            <a:r>
              <a:rPr lang="ru-RU" sz="1100" dirty="0"/>
              <a:t>» из </a:t>
            </a:r>
            <a:r>
              <a:rPr lang="ru-RU" sz="1100" dirty="0">
                <a:hlinkClick r:id="rId25" action="ppaction://hlinksldjump"/>
              </a:rPr>
              <a:t>Порядка описания названия расследования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названия негативного события:</a:t>
            </a:r>
          </a:p>
          <a:p>
            <a:endParaRPr lang="ru-RU" sz="1100" dirty="0"/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kern="0" dirty="0"/>
              <a:t>Останов производства / завода  / предприятия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kern="0" dirty="0"/>
              <a:t>Снижение производительности на производстве / заводе / предприятии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kern="0" dirty="0"/>
              <a:t>Отклонение по качеству готовой продукции на производстве / заводе / предприятии 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ru-RU" sz="1100" kern="0" dirty="0"/>
              <a:t>Увеличение расходных норм на производстве / заводе / предприятии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ru-RU" sz="1100" kern="0" dirty="0"/>
              <a:t>Кратковременный останов производства с последующим ухудшением качества готовой продукции и увеличением расходных норм</a:t>
            </a:r>
          </a:p>
          <a:p>
            <a:endParaRPr lang="ru-RU" sz="1100" dirty="0"/>
          </a:p>
        </p:txBody>
      </p:sp>
      <p:sp>
        <p:nvSpPr>
          <p:cNvPr id="71" name="TextBox 70"/>
          <p:cNvSpPr txBox="1"/>
          <p:nvPr/>
        </p:nvSpPr>
        <p:spPr>
          <a:xfrm>
            <a:off x="8730905" y="872136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/>
              <a:t>Пять основных уровней </a:t>
            </a:r>
          </a:p>
          <a:p>
            <a:pPr algn="ctr"/>
            <a:r>
              <a:rPr lang="ru-RU" sz="1000" i="1" dirty="0"/>
              <a:t>логического дерева 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14378" y="872136"/>
            <a:ext cx="14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/>
              <a:t>Пример логического дерева в </a:t>
            </a:r>
            <a:r>
              <a:rPr lang="en-US" sz="1000" i="1" dirty="0" err="1"/>
              <a:t>Meridium</a:t>
            </a:r>
            <a:endParaRPr lang="ru-RU" sz="10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8896142" y="1321190"/>
            <a:ext cx="1435746" cy="4995087"/>
            <a:chOff x="7981746" y="1321190"/>
            <a:chExt cx="1435746" cy="4995087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981746" y="1321190"/>
              <a:ext cx="1435746" cy="4995087"/>
              <a:chOff x="8677850" y="850287"/>
              <a:chExt cx="1308682" cy="4435200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8677853" y="850287"/>
                <a:ext cx="1305434" cy="33763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/>
                  <a:t>1. Негативное событие</a:t>
                </a: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8677853" y="1355584"/>
                <a:ext cx="1305434" cy="36615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2. Функциональный отказ</a:t>
                </a: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8677853" y="2576854"/>
                <a:ext cx="1305434" cy="566288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3. Непосредственная / физическая причина или вид отказа</a:t>
                </a: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8677850" y="3392065"/>
                <a:ext cx="1305434" cy="385594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4. Человеческий фактор</a:t>
                </a: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8681098" y="4632770"/>
                <a:ext cx="1305434" cy="652717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5. Системная причина</a:t>
                </a:r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 bwMode="auto">
            <a:xfrm>
              <a:off x="8692441" y="1701452"/>
              <a:ext cx="1" cy="1888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8692441" y="2302656"/>
              <a:ext cx="5399" cy="962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Прямая со стрелкой 51"/>
            <p:cNvCxnSpPr/>
            <p:nvPr/>
          </p:nvCxnSpPr>
          <p:spPr bwMode="auto">
            <a:xfrm>
              <a:off x="8692441" y="3903489"/>
              <a:ext cx="1767" cy="262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 стрелкой 52"/>
            <p:cNvCxnSpPr/>
            <p:nvPr/>
          </p:nvCxnSpPr>
          <p:spPr bwMode="auto">
            <a:xfrm>
              <a:off x="8701400" y="4618105"/>
              <a:ext cx="0" cy="9630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13182" y="1299968"/>
            <a:ext cx="1493586" cy="50163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DA2C8F-E7AA-BCA1-F733-E7AF35DA69F0}"/>
              </a:ext>
            </a:extLst>
          </p:cNvPr>
          <p:cNvSpPr txBox="1"/>
          <p:nvPr/>
        </p:nvSpPr>
        <p:spPr>
          <a:xfrm>
            <a:off x="319844" y="6398510"/>
            <a:ext cx="9837211" cy="1538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ru-RU" b="0" baseline="30000" dirty="0">
                <a:solidFill>
                  <a:schemeClr val="tx1"/>
                </a:solidFill>
              </a:rPr>
              <a:t>1 </a:t>
            </a:r>
            <a:r>
              <a:rPr lang="ru-RU" b="0" dirty="0">
                <a:solidFill>
                  <a:schemeClr val="tx1"/>
                </a:solidFill>
              </a:rPr>
              <a:t>Дублируется функциональным отказом, если событие без влияния на производство/завод/предприятие</a:t>
            </a:r>
            <a:endParaRPr lang="ru-RU" b="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07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15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4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построения логического дерева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5" y="849248"/>
            <a:ext cx="846767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Функциональный отказ </a:t>
            </a:r>
            <a:r>
              <a:rPr lang="ru-RU" sz="1100" dirty="0"/>
              <a:t>– это состояние технической системы, оборудования, при котором:</a:t>
            </a:r>
          </a:p>
          <a:p>
            <a:endParaRPr lang="ru-RU" sz="1100" dirty="0"/>
          </a:p>
          <a:p>
            <a:r>
              <a:rPr lang="ru-RU" sz="1100" dirty="0"/>
              <a:t>Нарушается выполнение одной или нескольких целевых функций (полностью или частично) в рамках заданных параметров;</a:t>
            </a:r>
          </a:p>
          <a:p>
            <a:endParaRPr lang="ru-RU" sz="1100" dirty="0"/>
          </a:p>
          <a:p>
            <a:r>
              <a:rPr lang="ru-RU" sz="1100" dirty="0"/>
              <a:t>Происходит отклонение от проектных/нормативных характеристик, делающее дальнейшую эксплуатацию невозможной, небезопасной или экономически нецелесообразной.</a:t>
            </a: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функционального отказа </a:t>
            </a:r>
            <a:r>
              <a:rPr lang="ru-RU" sz="1100" dirty="0"/>
              <a:t>формируем на основе ранее полученного ответа на вопрос «</a:t>
            </a:r>
            <a:r>
              <a:rPr lang="ru-RU" sz="1100" b="1" kern="0" dirty="0"/>
              <a:t>Какой функциональный отказ?</a:t>
            </a:r>
            <a:r>
              <a:rPr lang="ru-RU" sz="1100" dirty="0"/>
              <a:t>» из </a:t>
            </a:r>
            <a:r>
              <a:rPr lang="ru-RU" sz="1100" dirty="0">
                <a:hlinkClick r:id="rId25" action="ppaction://hlinksldjump"/>
              </a:rPr>
              <a:t>Порядка описания названия расследования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названия функционального отказа:</a:t>
            </a: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/>
              <a:t>Полный функциональный отказ: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Отсутствие подачи воздуха на горелки по причине отказа компрессора К-33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Отсутствие наддува технологического газа по причине отказа компрессора К-33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Отсутствие циркуляции хладагента по причине отказа компрессора К-33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Отсутствие разделения фаз по причине выхода из строя центрифуги Ц-68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Отсутствие нагрева реакционной смеси по причине отказа </a:t>
            </a:r>
            <a:r>
              <a:rPr lang="ru-RU" sz="1100" dirty="0" err="1"/>
              <a:t>ТЭНов</a:t>
            </a:r>
            <a:r>
              <a:rPr lang="ru-RU" sz="1100" dirty="0"/>
              <a:t> печи П-63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Отсутствие </a:t>
            </a:r>
            <a:r>
              <a:rPr lang="ru-RU" sz="1100" dirty="0" err="1"/>
              <a:t>вакуумирования</a:t>
            </a:r>
            <a:r>
              <a:rPr lang="ru-RU" sz="1100" dirty="0"/>
              <a:t> системы по причине разгерметизации вакуум-насоса Н-73</a:t>
            </a:r>
          </a:p>
          <a:p>
            <a:endParaRPr lang="ru-RU" sz="1100" dirty="0"/>
          </a:p>
          <a:p>
            <a:r>
              <a:rPr lang="ru-RU" sz="1100" b="1" dirty="0"/>
              <a:t>Частичный функциональный отказ: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Снижение степени сжатия контактного газа на 30% по причине неисправности компрессора К-33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Повышенный расход масла (до 200 г/час) по причине неисправности винтового компрессора К-33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Увеличение вибрации подшипников до 8 мм/с по причине неисправности центробежного компрессора К-33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Падение производительности перекачивания продукта на 25% по причине неисправности питательного насоса Н-63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Снижение КПД теплообмена на 15% по причине не исправности теплообменника Т-68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730905" y="872136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/>
              <a:t>Пять основных уровней </a:t>
            </a:r>
          </a:p>
          <a:p>
            <a:pPr algn="ctr"/>
            <a:r>
              <a:rPr lang="ru-RU" sz="1000" i="1" dirty="0"/>
              <a:t>логического дерева 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14378" y="872136"/>
            <a:ext cx="14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/>
              <a:t>Пример логического дерева в </a:t>
            </a:r>
            <a:r>
              <a:rPr lang="en-US" sz="1000" i="1" dirty="0" err="1"/>
              <a:t>Meridium</a:t>
            </a:r>
            <a:endParaRPr lang="ru-RU" sz="10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8896142" y="1321190"/>
            <a:ext cx="1435746" cy="4995087"/>
            <a:chOff x="7981746" y="1321190"/>
            <a:chExt cx="1435746" cy="4995087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981746" y="1321190"/>
              <a:ext cx="1435746" cy="4995087"/>
              <a:chOff x="8677850" y="850287"/>
              <a:chExt cx="1308682" cy="4435200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8677853" y="850287"/>
                <a:ext cx="1305434" cy="33763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1. Негативное событие</a:t>
                </a: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8677853" y="1355584"/>
                <a:ext cx="1305434" cy="36615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C9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>
                    <a:solidFill>
                      <a:schemeClr val="bg1"/>
                    </a:solidFill>
                  </a:rPr>
                  <a:t>2. Функциональный отказ</a:t>
                </a: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8677853" y="2576854"/>
                <a:ext cx="1305434" cy="566288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3. Непосредственная / физическая причина или вид отказа</a:t>
                </a: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8677850" y="3392065"/>
                <a:ext cx="1305434" cy="385594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4. Человеческий фактор</a:t>
                </a: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8681098" y="4632770"/>
                <a:ext cx="1305434" cy="652717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5. Системная причина</a:t>
                </a:r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 bwMode="auto">
            <a:xfrm>
              <a:off x="8692441" y="1701452"/>
              <a:ext cx="1" cy="1888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8692441" y="2302656"/>
              <a:ext cx="5399" cy="962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Прямая со стрелкой 51"/>
            <p:cNvCxnSpPr/>
            <p:nvPr/>
          </p:nvCxnSpPr>
          <p:spPr bwMode="auto">
            <a:xfrm>
              <a:off x="8692441" y="3903489"/>
              <a:ext cx="1767" cy="262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 стрелкой 52"/>
            <p:cNvCxnSpPr/>
            <p:nvPr/>
          </p:nvCxnSpPr>
          <p:spPr bwMode="auto">
            <a:xfrm>
              <a:off x="8701400" y="4618105"/>
              <a:ext cx="0" cy="9630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13182" y="1299968"/>
            <a:ext cx="1493586" cy="50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3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15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4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построения логического дерева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5" y="849248"/>
            <a:ext cx="86395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Непосредственная / физическая причина - </a:t>
            </a:r>
            <a:r>
              <a:rPr lang="ru-RU" sz="1100" dirty="0"/>
              <a:t>это конкретное физическое, химическое или механическое явление/процесс, которое напрямую привело к повреждению компонента или нарушению его функции, наблюдаемое и подтверждаемое техническими методами диагностики. Формируем для эксплуатационного персонала по структуре "Действие — Объект воздействия"</a:t>
            </a: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отказа </a:t>
            </a:r>
            <a:r>
              <a:rPr lang="ru-RU" sz="1100" dirty="0"/>
              <a:t>– это формализованное описание неисправности или неработоспособности, структурированное как триада "тип повреждения — конкретный компонент — непосредственная техническая причина", используемое для однозначной идентификации дефекта или отказа и стандартизированной записи дефекта или отказа по схеме "что повреждено — где — почему" для системного анализа</a:t>
            </a: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непосредственной / физической причины или вида отказа </a:t>
            </a:r>
            <a:r>
              <a:rPr lang="ru-RU" sz="1100" dirty="0"/>
              <a:t>формируем на основе ранее полученного ответа на вопрос «</a:t>
            </a:r>
            <a:r>
              <a:rPr lang="ru-RU" sz="1100" b="1" kern="0" dirty="0"/>
              <a:t>Какая физическая причина или вид отказа?</a:t>
            </a:r>
            <a:r>
              <a:rPr lang="ru-RU" sz="1100" dirty="0"/>
              <a:t>» из </a:t>
            </a:r>
            <a:r>
              <a:rPr lang="ru-RU" sz="1100" dirty="0">
                <a:hlinkClick r:id="rId25" action="ppaction://hlinksldjump"/>
              </a:rPr>
              <a:t>Порядка описания названия расследования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названия непосредственной / физической причины:</a:t>
            </a:r>
          </a:p>
          <a:p>
            <a:endParaRPr lang="ru-RU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Перегрев (&gt;700°C) и спекание активных центров катализатора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Загрязнение трубного пространства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Нажатие аварийной кнопки остановки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Некорректный ввод параметров работы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Не выполнено открытие арматуры 325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названия вида отказа:</a:t>
            </a: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/>
              <a:t>1. Для вращающегося оборудования: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Трещина лопатки турбины из-за усталостного разрушения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Износ подшипника из-за недостаточной подачи смазочного материала</a:t>
            </a:r>
          </a:p>
          <a:p>
            <a:r>
              <a:rPr lang="ru-RU" sz="1100" b="1" dirty="0"/>
              <a:t>2. Для электрооборудования: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Пробой изоляция кабеля по причине термического старения при перегрузках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Окисление контактов реле из-за повышенной влажности эксплуатационной среды</a:t>
            </a:r>
          </a:p>
          <a:p>
            <a:r>
              <a:rPr lang="ru-RU" sz="1100" b="1" dirty="0"/>
              <a:t>3. Для теплообменных аппаратов: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Засорение трубного пространства из-за образования отложений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Деформация пластин теплообменника из-за гидроудара при пуске системы</a:t>
            </a:r>
          </a:p>
          <a:p>
            <a:endParaRPr lang="ru-RU" sz="1100" dirty="0"/>
          </a:p>
          <a:p>
            <a:r>
              <a:rPr lang="ru-RU" sz="800" dirty="0"/>
              <a:t>Более расширенный справочник видов отказов для других классов оборудования см. в </a:t>
            </a:r>
            <a:r>
              <a:rPr lang="ru-RU" sz="800" dirty="0">
                <a:hlinkClick r:id="rId26"/>
              </a:rPr>
              <a:t>ИС </a:t>
            </a:r>
            <a:r>
              <a:rPr lang="en-US" sz="800" dirty="0" err="1">
                <a:hlinkClick r:id="rId26"/>
              </a:rPr>
              <a:t>Meridium</a:t>
            </a:r>
            <a:r>
              <a:rPr lang="ru-RU" sz="800" dirty="0">
                <a:hlinkClick r:id="rId26"/>
              </a:rPr>
              <a:t>, в модуле </a:t>
            </a:r>
            <a:r>
              <a:rPr lang="en-US" sz="800" dirty="0">
                <a:hlinkClick r:id="rId26"/>
              </a:rPr>
              <a:t>FMEA, </a:t>
            </a:r>
            <a:r>
              <a:rPr lang="ru-RU" sz="800" dirty="0">
                <a:hlinkClick r:id="rId26"/>
              </a:rPr>
              <a:t>вкладке шаблоны</a:t>
            </a:r>
            <a:r>
              <a:rPr lang="ru-RU" sz="800" dirty="0"/>
              <a:t> по названию, которое содержит «СХ </a:t>
            </a:r>
            <a:r>
              <a:rPr lang="en-US" sz="800" dirty="0"/>
              <a:t>~</a:t>
            </a:r>
            <a:r>
              <a:rPr lang="ru-RU" sz="800" dirty="0"/>
              <a:t>»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730905" y="872136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/>
              <a:t>Пять основных уровней </a:t>
            </a:r>
          </a:p>
          <a:p>
            <a:pPr algn="ctr"/>
            <a:r>
              <a:rPr lang="ru-RU" sz="1000" i="1" dirty="0"/>
              <a:t>логического дерева 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14378" y="872136"/>
            <a:ext cx="14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/>
              <a:t>Пример логического дерева в </a:t>
            </a:r>
            <a:r>
              <a:rPr lang="en-US" sz="1000" i="1" dirty="0" err="1"/>
              <a:t>Meridium</a:t>
            </a:r>
            <a:endParaRPr lang="ru-RU" sz="10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8896142" y="1321190"/>
            <a:ext cx="1517040" cy="4995087"/>
            <a:chOff x="7981746" y="1321190"/>
            <a:chExt cx="1435746" cy="4995087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981746" y="1321190"/>
              <a:ext cx="1435746" cy="4995087"/>
              <a:chOff x="8677850" y="850287"/>
              <a:chExt cx="1308682" cy="4435200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8677853" y="850287"/>
                <a:ext cx="1305434" cy="33763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1. Негативное событие</a:t>
                </a: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8677851" y="1355584"/>
                <a:ext cx="1305434" cy="36615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2. Функциональный отказ</a:t>
                </a: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8677853" y="2576854"/>
                <a:ext cx="1305434" cy="566288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C9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dirty="0">
                    <a:solidFill>
                      <a:schemeClr val="bg1"/>
                    </a:solidFill>
                  </a:rPr>
                  <a:t>3. Непосредственная / физическая причина или вид отказа</a:t>
                </a: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8677850" y="3392065"/>
                <a:ext cx="1305434" cy="385594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4. Человеческий фактор</a:t>
                </a: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8681098" y="4632770"/>
                <a:ext cx="1305434" cy="652717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5. Системная причина</a:t>
                </a:r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 bwMode="auto">
            <a:xfrm>
              <a:off x="8692441" y="1701452"/>
              <a:ext cx="1" cy="1888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8692441" y="2302656"/>
              <a:ext cx="5399" cy="962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Прямая со стрелкой 51"/>
            <p:cNvCxnSpPr/>
            <p:nvPr/>
          </p:nvCxnSpPr>
          <p:spPr bwMode="auto">
            <a:xfrm>
              <a:off x="8692441" y="3903489"/>
              <a:ext cx="1767" cy="262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 стрелкой 52"/>
            <p:cNvCxnSpPr/>
            <p:nvPr/>
          </p:nvCxnSpPr>
          <p:spPr bwMode="auto">
            <a:xfrm>
              <a:off x="8701400" y="4618105"/>
              <a:ext cx="0" cy="9630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13182" y="1299968"/>
            <a:ext cx="1493586" cy="50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19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15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4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построения логического дерева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5" y="849248"/>
            <a:ext cx="858006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Человеческий фактор - </a:t>
            </a:r>
            <a:r>
              <a:rPr lang="ru-RU" sz="1100" dirty="0">
                <a:solidFill>
                  <a:prstClr val="black"/>
                </a:solidFill>
              </a:rPr>
              <a:t>это влияние людей, связанных с организацией, на происходящие в ней процессы управления.</a:t>
            </a:r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человеческого фактора </a:t>
            </a:r>
            <a:r>
              <a:rPr lang="ru-RU" sz="1100" dirty="0"/>
              <a:t>формируем с точки зрения кем и какое отклонение от процесса на основе проведенного </a:t>
            </a:r>
            <a:r>
              <a:rPr lang="ru-RU" sz="1100" dirty="0">
                <a:hlinkClick r:id="rId25" action="ppaction://hlinksldjump"/>
              </a:rPr>
              <a:t>интервью</a:t>
            </a:r>
            <a:r>
              <a:rPr lang="ru-RU" sz="1100" dirty="0"/>
              <a:t>. При формировании гипотез по человеческому фактору для полных расследований необходимо рассматривать влияние по зонам ответственности за исправное состояние, безопасную эксплуатацию и производственный контроль.</a:t>
            </a:r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/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названия гипотез в категориях человеческого фактора:</a:t>
            </a:r>
            <a:endParaRPr lang="ru-RU" sz="1100" b="1" dirty="0"/>
          </a:p>
          <a:p>
            <a:endParaRPr lang="ru-RU" sz="1100" b="1" dirty="0"/>
          </a:p>
          <a:p>
            <a:pPr marL="228600" indent="-228600">
              <a:buAutoNum type="arabicPeriod"/>
            </a:pPr>
            <a:r>
              <a:rPr lang="ru-RU" sz="1100" b="1" dirty="0"/>
              <a:t>Производство / Рабочие – Чрезмерная уверенность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Оператор с большим опытом непроизвольно перепутал и открыл / закрыл неверную арматуру</a:t>
            </a:r>
            <a:endParaRPr lang="ru-RU" sz="1100" b="1" dirty="0"/>
          </a:p>
          <a:p>
            <a:r>
              <a:rPr lang="ru-RU" sz="1100" b="1" dirty="0"/>
              <a:t>2. Производство / Рабочие – Эргономика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Оператор случайно нажал незащищенную аварийную кнопку</a:t>
            </a:r>
            <a:endParaRPr lang="ru-RU" sz="1100" b="1" dirty="0"/>
          </a:p>
          <a:p>
            <a:r>
              <a:rPr lang="ru-RU" sz="1100" b="1" dirty="0"/>
              <a:t>3. Производство / Рабочие – Недостатки системы определения ответственности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Операторами производства систематически не регистрировались дефекты из-за лени выполнять рутинную операцию</a:t>
            </a:r>
            <a:endParaRPr lang="ru-RU" sz="1100" b="1" dirty="0"/>
          </a:p>
          <a:p>
            <a:r>
              <a:rPr lang="ru-RU" sz="1100" b="1" dirty="0"/>
              <a:t>4. Производство / Рабочие – Давление по срокам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Ошибочные действия оператором при вводе значений в спешке</a:t>
            </a:r>
          </a:p>
          <a:p>
            <a:r>
              <a:rPr lang="ru-RU" sz="1100" b="1" dirty="0"/>
              <a:t>5. Производство / Рабочие – Недостаток обучения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Оператор не выполнил алгоритм аварийного останова при отклонении параметра.</a:t>
            </a:r>
          </a:p>
          <a:p>
            <a:r>
              <a:rPr lang="ru-RU" sz="1100" b="1" dirty="0"/>
              <a:t>6. ТОиР / ИТР – Неэффективный контроль и управление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Мастер ремонтного производства не проконтролировал замену фильтра</a:t>
            </a:r>
          </a:p>
          <a:p>
            <a:r>
              <a:rPr lang="ru-RU" sz="1100" b="1" dirty="0"/>
              <a:t>7. ТОиР / Рабочие – Отвлекающая среда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Слесарь по невнимательности оставил инструмент / деталь при проведении технического обслуживания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Слесарь, отвлёкшись на… , забыл установить контргайку на рабочее колесо</a:t>
            </a:r>
            <a:endParaRPr lang="ru-RU" sz="1100" b="1" dirty="0"/>
          </a:p>
          <a:p>
            <a:r>
              <a:rPr lang="ru-RU" sz="1100" b="1" dirty="0"/>
              <a:t>8. ТОиР / Рабочие – Работы, выполняемые впервые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Слесарь не знал как выполнить один из шагов процедуры обслуживания оборудования т.к. делал это впервые</a:t>
            </a:r>
          </a:p>
          <a:p>
            <a:r>
              <a:rPr lang="ru-RU" sz="1100" b="1" dirty="0"/>
              <a:t>9. ТОиР / Рабочие – Неполные или некорректные инструкции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Обслуживающим персоналом не выполнена плановая замена масла из-за отсутствия требований в </a:t>
            </a:r>
            <a:r>
              <a:rPr lang="ru-RU" sz="1100" dirty="0" err="1"/>
              <a:t>техкарте</a:t>
            </a:r>
            <a:r>
              <a:rPr lang="ru-RU" sz="1100" dirty="0"/>
              <a:t> ТОиР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/>
          </a:p>
          <a:p>
            <a:r>
              <a:rPr lang="ru-RU" sz="1100" b="1" dirty="0">
                <a:solidFill>
                  <a:srgbClr val="008C95"/>
                </a:solidFill>
              </a:rPr>
              <a:t>Категоризация </a:t>
            </a:r>
            <a:r>
              <a:rPr lang="ru-RU" sz="1100" dirty="0">
                <a:solidFill>
                  <a:prstClr val="black"/>
                </a:solidFill>
              </a:rPr>
              <a:t>причин по ЧФ осуществляется на основе проведённого интервью и </a:t>
            </a:r>
            <a:r>
              <a:rPr lang="ru-RU" sz="1100" dirty="0">
                <a:solidFill>
                  <a:prstClr val="black"/>
                </a:solidFill>
                <a:hlinkClick r:id="rId26" action="ppaction://hlinksldjump"/>
              </a:rPr>
              <a:t>схемы категоризации ЧФ</a:t>
            </a:r>
            <a:r>
              <a:rPr lang="ru-RU" sz="1100" dirty="0">
                <a:solidFill>
                  <a:prstClr val="black"/>
                </a:solidFill>
              </a:rPr>
              <a:t>. 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dirty="0">
                <a:solidFill>
                  <a:prstClr val="black"/>
                </a:solidFill>
              </a:rPr>
              <a:t>Решение о </a:t>
            </a:r>
            <a:r>
              <a:rPr lang="ru-RU" sz="1100">
                <a:solidFill>
                  <a:prstClr val="black"/>
                </a:solidFill>
              </a:rPr>
              <a:t>необходимости инициирования </a:t>
            </a:r>
            <a:r>
              <a:rPr lang="ru-RU" sz="1100" dirty="0">
                <a:solidFill>
                  <a:prstClr val="black"/>
                </a:solidFill>
              </a:rPr>
              <a:t>дисциплинарного взыскания принимается председателем комиссии в случае отнесения человеческого фактора к одному из видов нарушений,  с момента установления виновного лица. Дисциплинарное взыскание применяется в срок до 30 календарных дней с момента обнаружения проступка.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730905" y="872136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/>
              <a:t>Пять основных уровней </a:t>
            </a:r>
          </a:p>
          <a:p>
            <a:pPr algn="ctr"/>
            <a:r>
              <a:rPr lang="ru-RU" sz="1000" i="1" dirty="0"/>
              <a:t>логического дерева 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14378" y="872136"/>
            <a:ext cx="14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/>
              <a:t>Пример логического дерева в </a:t>
            </a:r>
            <a:r>
              <a:rPr lang="en-US" sz="1000" i="1" dirty="0" err="1"/>
              <a:t>Meridium</a:t>
            </a:r>
            <a:endParaRPr lang="ru-RU" sz="10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8896142" y="1321190"/>
            <a:ext cx="1517040" cy="4995087"/>
            <a:chOff x="7981746" y="1321190"/>
            <a:chExt cx="1435746" cy="4995087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981746" y="1321190"/>
              <a:ext cx="1435746" cy="4995087"/>
              <a:chOff x="8677850" y="850287"/>
              <a:chExt cx="1308682" cy="4435200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8677853" y="850287"/>
                <a:ext cx="1305434" cy="33763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1. Негативное событие</a:t>
                </a: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8677851" y="1355584"/>
                <a:ext cx="1305434" cy="36615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2. Функциональный отказ</a:t>
                </a: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8677853" y="2576854"/>
                <a:ext cx="1305434" cy="566288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3. Непосредственная / физическая причина или вид отказа</a:t>
                </a: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8677850" y="3392065"/>
                <a:ext cx="1305434" cy="385594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C9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>
                    <a:solidFill>
                      <a:schemeClr val="bg1"/>
                    </a:solidFill>
                  </a:rPr>
                  <a:t>4. Человеческий фактор</a:t>
                </a: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8681098" y="4632770"/>
                <a:ext cx="1305434" cy="652717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5. Системная причина</a:t>
                </a:r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 bwMode="auto">
            <a:xfrm>
              <a:off x="8692441" y="1701452"/>
              <a:ext cx="1" cy="1888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8692441" y="2302656"/>
              <a:ext cx="5399" cy="962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Прямая со стрелкой 51"/>
            <p:cNvCxnSpPr/>
            <p:nvPr/>
          </p:nvCxnSpPr>
          <p:spPr bwMode="auto">
            <a:xfrm>
              <a:off x="8692441" y="3903489"/>
              <a:ext cx="1767" cy="262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 стрелкой 52"/>
            <p:cNvCxnSpPr/>
            <p:nvPr/>
          </p:nvCxnSpPr>
          <p:spPr bwMode="auto">
            <a:xfrm>
              <a:off x="8701400" y="4618105"/>
              <a:ext cx="0" cy="9630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13182" y="1299968"/>
            <a:ext cx="1493586" cy="50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1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4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построения логического дерева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5" y="849248"/>
            <a:ext cx="84706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Системная причина - </a:t>
            </a:r>
            <a:r>
              <a:rPr lang="ru-RU" sz="1100" dirty="0">
                <a:solidFill>
                  <a:prstClr val="black"/>
                </a:solidFill>
              </a:rPr>
              <a:t>это несовершенство и зона развития в процессах, принципах и политиках управления Компанией, наличие которых создает условия развития, наступления и повторения негативных событий.</a:t>
            </a: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системной причины </a:t>
            </a:r>
            <a:r>
              <a:rPr lang="ru-RU" sz="1100" dirty="0">
                <a:solidFill>
                  <a:prstClr val="black"/>
                </a:solidFill>
              </a:rPr>
              <a:t>формируем с точки зрения какое отклонение и от какого процесса / стандарта / требования / инструкции на основе проведенной проверки гипотезы.</a:t>
            </a:r>
          </a:p>
          <a:p>
            <a:endParaRPr lang="ru-RU" sz="1100" dirty="0"/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названия гипотез в категориях системная причина:</a:t>
            </a:r>
            <a:endParaRPr lang="ru-RU" sz="1100" b="1" dirty="0"/>
          </a:p>
          <a:p>
            <a:endParaRPr lang="ru-RU" sz="1100" b="1" dirty="0"/>
          </a:p>
          <a:p>
            <a:r>
              <a:rPr lang="ru-RU" sz="1100" b="1" dirty="0"/>
              <a:t>1. Отсутствует процесс / стандарт / требования / инструкция: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Отсутствует стандарт по порядку выполнения ремонта технологического оборудования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/>
              <a:t>В Матрице компетенций для зоны обслуживания отсутствует критический навык действий при данном сценарии (неактуальная Матрица – раздел 8.1 ИС 1.2).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/>
          </a:p>
          <a:p>
            <a:r>
              <a:rPr lang="ru-RU" sz="1100" b="1" dirty="0"/>
              <a:t>2. Не исполняется «хороший» процесс / стандарт / требования / инструкция: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Не исполняется СТП СР/</a:t>
            </a:r>
            <a:r>
              <a:rPr lang="en-US" sz="1100" dirty="0"/>
              <a:t>S2P/</a:t>
            </a:r>
            <a:r>
              <a:rPr lang="ru-RU" sz="1100" dirty="0"/>
              <a:t>ПР07 по входному контролю в части проверки технического состояния насосов центробежных на предмет свободного вращения</a:t>
            </a:r>
          </a:p>
          <a:p>
            <a:endParaRPr lang="ru-RU" sz="1100" b="1" dirty="0"/>
          </a:p>
          <a:p>
            <a:r>
              <a:rPr lang="ru-RU" sz="1100" b="1" dirty="0"/>
              <a:t>3. «Плохой(</a:t>
            </a:r>
            <a:r>
              <a:rPr lang="ru-RU" sz="1100" b="1" dirty="0" err="1"/>
              <a:t>ая</a:t>
            </a:r>
            <a:r>
              <a:rPr lang="ru-RU" sz="1100" b="1" dirty="0"/>
              <a:t>)» процесс / стандарт / требования / инструкция: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/>
              <a:t>СТП</a:t>
            </a:r>
            <a:r>
              <a:rPr lang="ru-RU" sz="1100" dirty="0"/>
              <a:t> СР/</a:t>
            </a:r>
            <a:r>
              <a:rPr lang="en-US" sz="1100" dirty="0"/>
              <a:t>S2P/</a:t>
            </a:r>
            <a:r>
              <a:rPr lang="ru-RU" sz="1100" dirty="0"/>
              <a:t>ПР07 входного контроля не предусмотрена проверка технического состояния секторных питателей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</a:rPr>
              <a:t>Категоризация </a:t>
            </a:r>
            <a:r>
              <a:rPr lang="ru-RU" sz="1100" dirty="0">
                <a:solidFill>
                  <a:prstClr val="black"/>
                </a:solidFill>
              </a:rPr>
              <a:t>системных причин осуществляется выбором не работающих бизнес процессов 1-5 уровня и статусом исполнения существующих стандартов. Карта процессов доступна по ссылке </a:t>
            </a:r>
            <a:r>
              <a:rPr lang="ru-RU" sz="1100" dirty="0">
                <a:hlinkClick r:id="rId25"/>
              </a:rPr>
              <a:t>Документирование процессов - Файлы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30905" y="872136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/>
              <a:t>Пять основных уровней </a:t>
            </a:r>
          </a:p>
          <a:p>
            <a:pPr algn="ctr"/>
            <a:r>
              <a:rPr lang="ru-RU" sz="1000" i="1" dirty="0"/>
              <a:t>логического дерева 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14378" y="872136"/>
            <a:ext cx="14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/>
              <a:t>Пример логического дерева в </a:t>
            </a:r>
            <a:r>
              <a:rPr lang="en-US" sz="1000" i="1" dirty="0" err="1"/>
              <a:t>Meridium</a:t>
            </a:r>
            <a:endParaRPr lang="ru-RU" sz="10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8896142" y="1321190"/>
            <a:ext cx="1517040" cy="4995087"/>
            <a:chOff x="7981746" y="1321190"/>
            <a:chExt cx="1435746" cy="4995087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981746" y="1321190"/>
              <a:ext cx="1435746" cy="4995087"/>
              <a:chOff x="8677850" y="850287"/>
              <a:chExt cx="1308682" cy="4435200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8677853" y="850287"/>
                <a:ext cx="1305434" cy="33763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1. Негативное событие</a:t>
                </a: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8677851" y="1355584"/>
                <a:ext cx="1305434" cy="36615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2. Функциональный отказ</a:t>
                </a: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8677853" y="2576854"/>
                <a:ext cx="1305434" cy="566288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3. Непосредственная / физическая причина или вид отказа</a:t>
                </a: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8677850" y="3392065"/>
                <a:ext cx="1305434" cy="385594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4. Человеческий фактор</a:t>
                </a: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8681098" y="4632770"/>
                <a:ext cx="1305434" cy="652717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C9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dirty="0">
                    <a:solidFill>
                      <a:schemeClr val="bg1"/>
                    </a:solidFill>
                  </a:rPr>
                  <a:t>5. Системная причина</a:t>
                </a:r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 bwMode="auto">
            <a:xfrm>
              <a:off x="8692441" y="1701452"/>
              <a:ext cx="1" cy="1888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8692441" y="2302656"/>
              <a:ext cx="5399" cy="962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Прямая со стрелкой 51"/>
            <p:cNvCxnSpPr/>
            <p:nvPr/>
          </p:nvCxnSpPr>
          <p:spPr bwMode="auto">
            <a:xfrm>
              <a:off x="8692441" y="3903489"/>
              <a:ext cx="1767" cy="262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 стрелкой 52"/>
            <p:cNvCxnSpPr/>
            <p:nvPr/>
          </p:nvCxnSpPr>
          <p:spPr bwMode="auto">
            <a:xfrm>
              <a:off x="8701400" y="4618105"/>
              <a:ext cx="0" cy="9630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Rectangle: Rounded Corners 21">
            <a:extLst>
              <a:ext uri="{FF2B5EF4-FFF2-40B4-BE49-F238E27FC236}">
                <a16:creationId xmlns:a16="http://schemas.microsoft.com/office/drawing/2014/main" id="{3A5C80D3-AFAD-421C-857D-FD12903C895B}"/>
              </a:ext>
            </a:extLst>
          </p:cNvPr>
          <p:cNvSpPr>
            <a:spLocks/>
          </p:cNvSpPr>
          <p:nvPr/>
        </p:nvSpPr>
        <p:spPr>
          <a:xfrm>
            <a:off x="5975273" y="5225350"/>
            <a:ext cx="2492451" cy="565091"/>
          </a:xfrm>
          <a:prstGeom prst="roundRect">
            <a:avLst/>
          </a:prstGeom>
          <a:solidFill>
            <a:srgbClr val="008080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3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«Плохой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ая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процесс / стандарт / требования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инструкция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: Rounded Corners 21">
            <a:extLst>
              <a:ext uri="{FF2B5EF4-FFF2-40B4-BE49-F238E27FC236}">
                <a16:creationId xmlns:a16="http://schemas.microsoft.com/office/drawing/2014/main" id="{3A5C80D3-AFAD-421C-857D-FD12903C895B}"/>
              </a:ext>
            </a:extLst>
          </p:cNvPr>
          <p:cNvSpPr>
            <a:spLocks/>
          </p:cNvSpPr>
          <p:nvPr/>
        </p:nvSpPr>
        <p:spPr>
          <a:xfrm>
            <a:off x="348540" y="5225350"/>
            <a:ext cx="2519119" cy="565091"/>
          </a:xfrm>
          <a:prstGeom prst="roundRect">
            <a:avLst/>
          </a:prstGeom>
          <a:solidFill>
            <a:srgbClr val="008080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3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Отсутствует процесс / стандарт / требования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инструкция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: Rounded Corners 21">
            <a:extLst>
              <a:ext uri="{FF2B5EF4-FFF2-40B4-BE49-F238E27FC236}">
                <a16:creationId xmlns:a16="http://schemas.microsoft.com/office/drawing/2014/main" id="{3A5C80D3-AFAD-421C-857D-FD12903C895B}"/>
              </a:ext>
            </a:extLst>
          </p:cNvPr>
          <p:cNvSpPr>
            <a:spLocks/>
          </p:cNvSpPr>
          <p:nvPr/>
        </p:nvSpPr>
        <p:spPr>
          <a:xfrm>
            <a:off x="3007308" y="5225350"/>
            <a:ext cx="2807540" cy="565091"/>
          </a:xfrm>
          <a:prstGeom prst="roundRect">
            <a:avLst/>
          </a:prstGeom>
          <a:solidFill>
            <a:srgbClr val="008080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3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исполняется «хороший» процесс / стандарт / требования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инструкция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: Rounded Corners 25">
            <a:extLst>
              <a:ext uri="{FF2B5EF4-FFF2-40B4-BE49-F238E27FC236}">
                <a16:creationId xmlns:a16="http://schemas.microsoft.com/office/drawing/2014/main" id="{3A84B0BF-A506-4AFF-8272-E6DB2EBFE5F0}"/>
              </a:ext>
            </a:extLst>
          </p:cNvPr>
          <p:cNvSpPr>
            <a:spLocks/>
          </p:cNvSpPr>
          <p:nvPr/>
        </p:nvSpPr>
        <p:spPr>
          <a:xfrm>
            <a:off x="3195984" y="4645415"/>
            <a:ext cx="2437080" cy="354766"/>
          </a:xfrm>
          <a:prstGeom prst="roundRect">
            <a:avLst/>
          </a:prstGeom>
          <a:solidFill>
            <a:srgbClr val="F58A1F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3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Системная причина</a:t>
            </a:r>
          </a:p>
        </p:txBody>
      </p:sp>
      <p:cxnSp>
        <p:nvCxnSpPr>
          <p:cNvPr id="54" name="Прямая со стрелкой 53"/>
          <p:cNvCxnSpPr>
            <a:stCxn id="45" idx="2"/>
            <a:endCxn id="44" idx="0"/>
          </p:cNvCxnSpPr>
          <p:nvPr/>
        </p:nvCxnSpPr>
        <p:spPr>
          <a:xfrm flipH="1">
            <a:off x="4411078" y="5000181"/>
            <a:ext cx="3446" cy="225169"/>
          </a:xfrm>
          <a:prstGeom prst="straightConnector1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triangle"/>
          </a:ln>
          <a:effectLst/>
        </p:spPr>
      </p:cxnSp>
      <p:sp>
        <p:nvSpPr>
          <p:cNvPr id="56" name="Rectangle: Rounded Corners 25">
            <a:extLst>
              <a:ext uri="{FF2B5EF4-FFF2-40B4-BE49-F238E27FC236}">
                <a16:creationId xmlns:a16="http://schemas.microsoft.com/office/drawing/2014/main" id="{3A84B0BF-A506-4AFF-8272-E6DB2EBFE5F0}"/>
              </a:ext>
            </a:extLst>
          </p:cNvPr>
          <p:cNvSpPr>
            <a:spLocks/>
          </p:cNvSpPr>
          <p:nvPr/>
        </p:nvSpPr>
        <p:spPr>
          <a:xfrm>
            <a:off x="6251499" y="6046976"/>
            <a:ext cx="1949980" cy="401449"/>
          </a:xfrm>
          <a:prstGeom prst="roundRect">
            <a:avLst/>
          </a:prstGeom>
          <a:solidFill>
            <a:srgbClr val="F58A1F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3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Улучшай стандарт</a:t>
            </a:r>
          </a:p>
        </p:txBody>
      </p:sp>
      <p:sp>
        <p:nvSpPr>
          <p:cNvPr id="57" name="Rectangle: Rounded Corners 25">
            <a:extLst>
              <a:ext uri="{FF2B5EF4-FFF2-40B4-BE49-F238E27FC236}">
                <a16:creationId xmlns:a16="http://schemas.microsoft.com/office/drawing/2014/main" id="{3A84B0BF-A506-4AFF-8272-E6DB2EBFE5F0}"/>
              </a:ext>
            </a:extLst>
          </p:cNvPr>
          <p:cNvSpPr>
            <a:spLocks/>
          </p:cNvSpPr>
          <p:nvPr/>
        </p:nvSpPr>
        <p:spPr>
          <a:xfrm>
            <a:off x="3358159" y="6046976"/>
            <a:ext cx="2107525" cy="401449"/>
          </a:xfrm>
          <a:prstGeom prst="roundRect">
            <a:avLst/>
          </a:prstGeom>
          <a:solidFill>
            <a:srgbClr val="F58A1F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3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Повышай дисциплину исполнения</a:t>
            </a:r>
          </a:p>
        </p:txBody>
      </p:sp>
      <p:sp>
        <p:nvSpPr>
          <p:cNvPr id="58" name="Rectangle: Rounded Corners 25">
            <a:extLst>
              <a:ext uri="{FF2B5EF4-FFF2-40B4-BE49-F238E27FC236}">
                <a16:creationId xmlns:a16="http://schemas.microsoft.com/office/drawing/2014/main" id="{3A84B0BF-A506-4AFF-8272-E6DB2EBFE5F0}"/>
              </a:ext>
            </a:extLst>
          </p:cNvPr>
          <p:cNvSpPr>
            <a:spLocks/>
          </p:cNvSpPr>
          <p:nvPr/>
        </p:nvSpPr>
        <p:spPr>
          <a:xfrm>
            <a:off x="691441" y="6046976"/>
            <a:ext cx="1832684" cy="401449"/>
          </a:xfrm>
          <a:prstGeom prst="roundRect">
            <a:avLst/>
          </a:prstGeom>
          <a:solidFill>
            <a:srgbClr val="F58A1F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3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Создавай новый стандарт</a:t>
            </a:r>
          </a:p>
        </p:txBody>
      </p:sp>
      <p:cxnSp>
        <p:nvCxnSpPr>
          <p:cNvPr id="7" name="Соединительная линия уступом 6"/>
          <p:cNvCxnSpPr>
            <a:stCxn id="45" idx="1"/>
            <a:endCxn id="43" idx="0"/>
          </p:cNvCxnSpPr>
          <p:nvPr/>
        </p:nvCxnSpPr>
        <p:spPr bwMode="auto">
          <a:xfrm rot="10800000" flipV="1">
            <a:off x="1608100" y="4822798"/>
            <a:ext cx="1587884" cy="4025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Соединительная линия уступом 26"/>
          <p:cNvCxnSpPr>
            <a:stCxn id="45" idx="3"/>
            <a:endCxn id="42" idx="0"/>
          </p:cNvCxnSpPr>
          <p:nvPr/>
        </p:nvCxnSpPr>
        <p:spPr bwMode="auto">
          <a:xfrm>
            <a:off x="5633064" y="4822798"/>
            <a:ext cx="1588435" cy="4025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Прямая со стрелкой 82"/>
          <p:cNvCxnSpPr>
            <a:stCxn id="43" idx="2"/>
            <a:endCxn id="58" idx="0"/>
          </p:cNvCxnSpPr>
          <p:nvPr/>
        </p:nvCxnSpPr>
        <p:spPr bwMode="auto">
          <a:xfrm flipH="1">
            <a:off x="1607783" y="5790441"/>
            <a:ext cx="317" cy="256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Прямая со стрелкой 84"/>
          <p:cNvCxnSpPr>
            <a:stCxn id="44" idx="2"/>
            <a:endCxn id="57" idx="0"/>
          </p:cNvCxnSpPr>
          <p:nvPr/>
        </p:nvCxnSpPr>
        <p:spPr bwMode="auto">
          <a:xfrm>
            <a:off x="4411078" y="5790441"/>
            <a:ext cx="844" cy="256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Прямая со стрелкой 86"/>
          <p:cNvCxnSpPr>
            <a:stCxn id="42" idx="2"/>
            <a:endCxn id="56" idx="0"/>
          </p:cNvCxnSpPr>
          <p:nvPr/>
        </p:nvCxnSpPr>
        <p:spPr bwMode="auto">
          <a:xfrm>
            <a:off x="7221499" y="5790441"/>
            <a:ext cx="4990" cy="256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4" name="Рисунок 9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13182" y="1299968"/>
            <a:ext cx="1493586" cy="50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02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2700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Рисунок 6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51869" y="1278472"/>
            <a:ext cx="3949431" cy="50378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4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построения логического дерева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6" y="849248"/>
            <a:ext cx="69286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Вспомогательные причины - </a:t>
            </a:r>
            <a:r>
              <a:rPr lang="ru-RU" sz="1100" dirty="0">
                <a:solidFill>
                  <a:prstClr val="black"/>
                </a:solidFill>
              </a:rPr>
              <a:t>это промежуточные факторы, которые связывают обязательные уровни причинно-следственной цепи в логическом дереве анализа. Они не являются ни коренной причиной, но необходимы для построения полной, логичной и последовательной связи между ключевыми этапами или отражения внешнего фактора повлиявшего на развитие негативного события.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321331" y="872137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/>
              <a:t>Пять основных уровней </a:t>
            </a:r>
          </a:p>
          <a:p>
            <a:pPr algn="ctr"/>
            <a:r>
              <a:rPr lang="ru-RU" sz="1000" i="1" dirty="0"/>
              <a:t>логического дерева 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8101611" y="872137"/>
            <a:ext cx="14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/>
              <a:t>Пример логического дерева в </a:t>
            </a:r>
            <a:r>
              <a:rPr lang="en-US" sz="1000" i="1" dirty="0" err="1"/>
              <a:t>Meridium</a:t>
            </a:r>
            <a:endParaRPr lang="ru-RU" sz="1000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10391318" y="1321191"/>
            <a:ext cx="1517041" cy="4832010"/>
            <a:chOff x="8896142" y="1321190"/>
            <a:chExt cx="1517041" cy="4832010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8896142" y="1321190"/>
              <a:ext cx="1517041" cy="4832010"/>
              <a:chOff x="8677850" y="850287"/>
              <a:chExt cx="1308683" cy="4290402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8677853" y="850287"/>
                <a:ext cx="1305434" cy="33763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1. Негативное событие</a:t>
                </a: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8677851" y="1344308"/>
                <a:ext cx="1305434" cy="36615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2. Функциональный отказ</a:t>
                </a: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8677853" y="2576854"/>
                <a:ext cx="1305434" cy="566288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3. Непосредственная / физическая причина или вид отказа</a:t>
                </a: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8677850" y="3392065"/>
                <a:ext cx="1305434" cy="385594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4. Человеческий фактор</a:t>
                </a: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8681099" y="4632770"/>
                <a:ext cx="1305434" cy="50791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5. Системная причина</a:t>
                </a:r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 bwMode="auto">
            <a:xfrm>
              <a:off x="9647078" y="1701452"/>
              <a:ext cx="1" cy="1888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/>
            <p:cNvCxnSpPr/>
            <p:nvPr/>
          </p:nvCxnSpPr>
          <p:spPr bwMode="auto">
            <a:xfrm flipH="1">
              <a:off x="9647208" y="2283613"/>
              <a:ext cx="1" cy="1763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Прямая со стрелкой 51"/>
            <p:cNvCxnSpPr/>
            <p:nvPr/>
          </p:nvCxnSpPr>
          <p:spPr bwMode="auto">
            <a:xfrm>
              <a:off x="9647078" y="3903489"/>
              <a:ext cx="1867" cy="262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 стрелкой 52"/>
            <p:cNvCxnSpPr/>
            <p:nvPr/>
          </p:nvCxnSpPr>
          <p:spPr bwMode="auto">
            <a:xfrm>
              <a:off x="9647078" y="4615422"/>
              <a:ext cx="0" cy="2035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Полилиния 54"/>
            <p:cNvSpPr/>
            <p:nvPr/>
          </p:nvSpPr>
          <p:spPr>
            <a:xfrm>
              <a:off x="8898024" y="4816603"/>
              <a:ext cx="1513275" cy="535573"/>
            </a:xfrm>
            <a:custGeom>
              <a:avLst/>
              <a:gdLst>
                <a:gd name="connsiteX0" fmla="*/ 0 w 1305434"/>
                <a:gd name="connsiteY0" fmla="*/ 0 h 652717"/>
                <a:gd name="connsiteX1" fmla="*/ 1305434 w 1305434"/>
                <a:gd name="connsiteY1" fmla="*/ 0 h 652717"/>
                <a:gd name="connsiteX2" fmla="*/ 1305434 w 1305434"/>
                <a:gd name="connsiteY2" fmla="*/ 652717 h 652717"/>
                <a:gd name="connsiteX3" fmla="*/ 0 w 1305434"/>
                <a:gd name="connsiteY3" fmla="*/ 652717 h 652717"/>
                <a:gd name="connsiteX4" fmla="*/ 0 w 1305434"/>
                <a:gd name="connsiteY4" fmla="*/ 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434" h="652717">
                  <a:moveTo>
                    <a:pt x="0" y="0"/>
                  </a:moveTo>
                  <a:lnTo>
                    <a:pt x="1305434" y="0"/>
                  </a:lnTo>
                  <a:lnTo>
                    <a:pt x="1305434" y="652717"/>
                  </a:lnTo>
                  <a:lnTo>
                    <a:pt x="0" y="652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</a:rPr>
                <a:t>Вспомогательная причина</a:t>
              </a:r>
            </a:p>
          </p:txBody>
        </p:sp>
        <p:cxnSp>
          <p:nvCxnSpPr>
            <p:cNvPr id="62" name="Прямая со стрелкой 61"/>
            <p:cNvCxnSpPr/>
            <p:nvPr/>
          </p:nvCxnSpPr>
          <p:spPr bwMode="auto">
            <a:xfrm>
              <a:off x="9642950" y="5352176"/>
              <a:ext cx="4128" cy="2289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Полилиния 63"/>
            <p:cNvSpPr/>
            <p:nvPr/>
          </p:nvSpPr>
          <p:spPr>
            <a:xfrm>
              <a:off x="8899907" y="2462354"/>
              <a:ext cx="1513275" cy="535573"/>
            </a:xfrm>
            <a:custGeom>
              <a:avLst/>
              <a:gdLst>
                <a:gd name="connsiteX0" fmla="*/ 0 w 1305434"/>
                <a:gd name="connsiteY0" fmla="*/ 0 h 652717"/>
                <a:gd name="connsiteX1" fmla="*/ 1305434 w 1305434"/>
                <a:gd name="connsiteY1" fmla="*/ 0 h 652717"/>
                <a:gd name="connsiteX2" fmla="*/ 1305434 w 1305434"/>
                <a:gd name="connsiteY2" fmla="*/ 652717 h 652717"/>
                <a:gd name="connsiteX3" fmla="*/ 0 w 1305434"/>
                <a:gd name="connsiteY3" fmla="*/ 652717 h 652717"/>
                <a:gd name="connsiteX4" fmla="*/ 0 w 1305434"/>
                <a:gd name="connsiteY4" fmla="*/ 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434" h="652717">
                  <a:moveTo>
                    <a:pt x="0" y="0"/>
                  </a:moveTo>
                  <a:lnTo>
                    <a:pt x="1305434" y="0"/>
                  </a:lnTo>
                  <a:lnTo>
                    <a:pt x="1305434" y="652717"/>
                  </a:lnTo>
                  <a:lnTo>
                    <a:pt x="0" y="652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</a:rPr>
                <a:t>Вспомогательная причина</a:t>
              </a:r>
            </a:p>
          </p:txBody>
        </p:sp>
        <p:cxnSp>
          <p:nvCxnSpPr>
            <p:cNvPr id="67" name="Прямая со стрелкой 66"/>
            <p:cNvCxnSpPr/>
            <p:nvPr/>
          </p:nvCxnSpPr>
          <p:spPr bwMode="auto">
            <a:xfrm flipH="1">
              <a:off x="9642950" y="2999953"/>
              <a:ext cx="1" cy="2478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2" name="TextBox 71"/>
          <p:cNvSpPr txBox="1"/>
          <p:nvPr/>
        </p:nvSpPr>
        <p:spPr>
          <a:xfrm>
            <a:off x="319843" y="1894152"/>
            <a:ext cx="70810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Сопутствующие причины - </a:t>
            </a:r>
            <a:r>
              <a:rPr lang="ru-RU" sz="1100" dirty="0">
                <a:solidFill>
                  <a:prstClr val="black"/>
                </a:solidFill>
              </a:rPr>
              <a:t>это факторы, связанные с действиями (или бездействием) персонала, а также с недостатком ресурсов, которые не являлись прямой причиной события, но повлияли на развитие, масштаб или последствия негативного события.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dirty="0">
                <a:solidFill>
                  <a:prstClr val="black"/>
                </a:solidFill>
              </a:rPr>
              <a:t>К таким причинам относятся: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dirty="0">
                <a:solidFill>
                  <a:prstClr val="black"/>
                </a:solidFill>
              </a:rPr>
              <a:t>Ошибки или задержки в реагировании (несвоевременное отключение оборудования);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dirty="0">
                <a:solidFill>
                  <a:prstClr val="black"/>
                </a:solidFill>
              </a:rPr>
              <a:t>Недостаточная подготовка или неэффективные действия персонала при устранении последствий;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dirty="0">
                <a:solidFill>
                  <a:prstClr val="black"/>
                </a:solidFill>
              </a:rPr>
              <a:t>Отсутствие необходимых ресурсов (запасных частей, инструментов, средств защиты), затруднившее восстановление;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dirty="0">
                <a:solidFill>
                  <a:prstClr val="black"/>
                </a:solidFill>
              </a:rPr>
              <a:t>Сбои в коммуникации или координации между участниками ликвидации последствий.</a:t>
            </a:r>
          </a:p>
        </p:txBody>
      </p:sp>
      <p:sp>
        <p:nvSpPr>
          <p:cNvPr id="2" name="Пятиугольник 22">
            <a:extLst>
              <a:ext uri="{FF2B5EF4-FFF2-40B4-BE49-F238E27FC236}">
                <a16:creationId xmlns:a16="http://schemas.microsoft.com/office/drawing/2014/main" id="{1D05A6E8-485A-0235-CAB6-8D6F5222D4AB}"/>
              </a:ext>
            </a:extLst>
          </p:cNvPr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6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4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2700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53" imgH="353" progId="TCLayout.ActiveDocument.1">
                  <p:embed/>
                </p:oleObj>
              </mc:Choice>
              <mc:Fallback>
                <p:oleObj name="Слайд think-cell" r:id="rId19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5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формирования корректирующих мероприятий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843" y="849248"/>
            <a:ext cx="1159065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en-US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корректирующих мероприятий: </a:t>
            </a:r>
            <a:r>
              <a:rPr lang="ru-RU" sz="1100" dirty="0">
                <a:solidFill>
                  <a:prstClr val="black"/>
                </a:solidFill>
              </a:rPr>
              <a:t>разработать эффективные, реалистичные и профилактические меры, направленные на устранение или минимизацию выявленных коренных причин события, чтобы предотвратить её повторное возникновение и улучшить систему/процесс.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принципы: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Устранение коренных причин </a:t>
            </a:r>
            <a:r>
              <a:rPr lang="ru-RU" sz="1100" dirty="0">
                <a:solidFill>
                  <a:prstClr val="black"/>
                </a:solidFill>
              </a:rPr>
              <a:t>– предложить действия, воздействующие на источник проблемы, а не на её симптомы.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Развитие процессов </a:t>
            </a:r>
            <a:r>
              <a:rPr lang="ru-RU" sz="1100" dirty="0">
                <a:solidFill>
                  <a:prstClr val="black"/>
                </a:solidFill>
              </a:rPr>
              <a:t>– улучшить систему для повышения её надежности и эффективности.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Реалистичность</a:t>
            </a:r>
            <a:r>
              <a:rPr lang="ru-RU" sz="1100" dirty="0">
                <a:solidFill>
                  <a:prstClr val="black"/>
                </a:solidFill>
              </a:rPr>
              <a:t> – учитывать доступные ресурсы, сроки и ограничения.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Документирование и передача опыта </a:t>
            </a:r>
            <a:r>
              <a:rPr lang="ru-RU" sz="1100" dirty="0">
                <a:solidFill>
                  <a:prstClr val="black"/>
                </a:solidFill>
              </a:rPr>
              <a:t>– зафиксировать решения для обучения и масштабирования.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заполнению полей карточки мероприятия: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Заголовок рекомендации: </a:t>
            </a:r>
            <a:r>
              <a:rPr lang="ru-RU" sz="1100" dirty="0">
                <a:solidFill>
                  <a:prstClr val="black"/>
                </a:solidFill>
              </a:rPr>
              <a:t>заполняется коротко и в именительном падеже. Пример: Организация работ.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Описание рекомендации: </a:t>
            </a:r>
            <a:r>
              <a:rPr lang="ru-RU" sz="1100" dirty="0">
                <a:solidFill>
                  <a:prstClr val="black"/>
                </a:solidFill>
              </a:rPr>
              <a:t>заполняется по требованиям </a:t>
            </a:r>
            <a:r>
              <a:rPr lang="en-US" sz="1100" dirty="0" err="1">
                <a:solidFill>
                  <a:prstClr val="black"/>
                </a:solidFill>
                <a:hlinkClick r:id="rId21" action="ppaction://hlinksldjump"/>
              </a:rPr>
              <a:t>SMARt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и в винительном падеже. Пример: Организовать работы по восстановлению систем сигнализации технологических параметров. 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Целевая дата завершения: </a:t>
            </a:r>
            <a:r>
              <a:rPr lang="ru-RU" sz="1100" dirty="0">
                <a:solidFill>
                  <a:prstClr val="black"/>
                </a:solidFill>
              </a:rPr>
              <a:t>указывается непосредственный срок исполнения мероприятия по требованиям </a:t>
            </a:r>
            <a:r>
              <a:rPr lang="en-US" sz="1100" dirty="0" err="1">
                <a:solidFill>
                  <a:prstClr val="black"/>
                </a:solidFill>
                <a:hlinkClick r:id="rId21" action="ppaction://hlinksldjump"/>
              </a:rPr>
              <a:t>smarT</a:t>
            </a:r>
            <a:r>
              <a:rPr lang="en-US" sz="1100" dirty="0">
                <a:solidFill>
                  <a:prstClr val="black"/>
                </a:solidFill>
              </a:rPr>
              <a:t>.</a:t>
            </a:r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baseline="30000" dirty="0">
                <a:solidFill>
                  <a:prstClr val="black"/>
                </a:solidFill>
              </a:rPr>
              <a:t>1</a:t>
            </a:r>
            <a:r>
              <a:rPr lang="ru-RU" sz="1100" b="1" dirty="0">
                <a:solidFill>
                  <a:prstClr val="black"/>
                </a:solidFill>
              </a:rPr>
              <a:t> Дата завершения: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датой перевода мероприятия в статус «Реализовано».</a:t>
            </a:r>
          </a:p>
          <a:p>
            <a:r>
              <a:rPr lang="ru-RU" sz="1100" baseline="30000" dirty="0">
                <a:solidFill>
                  <a:schemeClr val="bg1">
                    <a:lumMod val="65000"/>
                  </a:schemeClr>
                </a:solidFill>
              </a:rPr>
              <a:t>3 </a:t>
            </a:r>
            <a:r>
              <a:rPr lang="ru-RU" sz="1100" b="1" dirty="0">
                <a:solidFill>
                  <a:schemeClr val="bg1">
                    <a:lumMod val="65000"/>
                  </a:schemeClr>
                </a:solidFill>
              </a:rPr>
              <a:t>Первоначальная дата: </a:t>
            </a:r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заполняется автоматически первичным значением из поля «Целевая дата завершения».</a:t>
            </a:r>
            <a:endParaRPr lang="ru-RU" sz="11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Ответственный: </a:t>
            </a:r>
            <a:r>
              <a:rPr lang="ru-RU" sz="1100" dirty="0">
                <a:solidFill>
                  <a:prstClr val="black"/>
                </a:solidFill>
              </a:rPr>
              <a:t>ответственный за реализацию мероприятия;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2 </a:t>
            </a:r>
            <a:r>
              <a:rPr lang="ru-RU" sz="1100" b="1" dirty="0">
                <a:solidFill>
                  <a:prstClr val="black"/>
                </a:solidFill>
              </a:rPr>
              <a:t>Уведомить: </a:t>
            </a:r>
            <a:r>
              <a:rPr lang="ru-RU" sz="1100" dirty="0">
                <a:solidFill>
                  <a:prstClr val="black"/>
                </a:solidFill>
              </a:rPr>
              <a:t>указывается непосредственный руководитель ответственного за мероприятие;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Автор: </a:t>
            </a:r>
            <a:r>
              <a:rPr lang="ru-RU" sz="1100" dirty="0">
                <a:solidFill>
                  <a:prstClr val="black"/>
                </a:solidFill>
              </a:rPr>
              <a:t>указывается непосредственный автор мероприятия с целью информирования о изменениях, исполнения мероприятия и совместной верификации с главным аналитиком реализации мероприятия, в случае такой необходимости;</a:t>
            </a:r>
          </a:p>
          <a:p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9844" y="6399779"/>
            <a:ext cx="9837211" cy="4514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ru-RU" b="0" baseline="30000" dirty="0">
                <a:solidFill>
                  <a:schemeClr val="tx1"/>
                </a:solidFill>
              </a:rPr>
              <a:t>1 </a:t>
            </a:r>
            <a:r>
              <a:rPr lang="ru-RU" sz="800" b="0" dirty="0">
                <a:solidFill>
                  <a:schemeClr val="tx1"/>
                </a:solidFill>
              </a:rPr>
              <a:t>Доступны поля в </a:t>
            </a:r>
            <a:r>
              <a:rPr lang="ru-RU" sz="800" b="0" dirty="0" err="1">
                <a:solidFill>
                  <a:schemeClr val="tx1"/>
                </a:solidFill>
              </a:rPr>
              <a:t>ИС</a:t>
            </a:r>
            <a:r>
              <a:rPr lang="ru-RU" sz="800" b="0" dirty="0">
                <a:solidFill>
                  <a:schemeClr val="tx1"/>
                </a:solidFill>
              </a:rPr>
              <a:t> </a:t>
            </a:r>
            <a:r>
              <a:rPr lang="en-US" sz="800" b="0" dirty="0" err="1">
                <a:solidFill>
                  <a:schemeClr val="tx1"/>
                </a:solidFill>
              </a:rPr>
              <a:t>Meridium</a:t>
            </a:r>
            <a:r>
              <a:rPr lang="en-US" sz="800" b="0" dirty="0">
                <a:solidFill>
                  <a:schemeClr val="tx1"/>
                </a:solidFill>
              </a:rPr>
              <a:t> &amp; </a:t>
            </a:r>
            <a:r>
              <a:rPr lang="ru-RU" sz="800" b="0" dirty="0" err="1">
                <a:solidFill>
                  <a:schemeClr val="tx1"/>
                </a:solidFill>
              </a:rPr>
              <a:t>СУПРА</a:t>
            </a:r>
            <a:endParaRPr lang="ru-RU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2 </a:t>
            </a:r>
            <a:r>
              <a:rPr lang="ru-RU" sz="800" b="0" dirty="0">
                <a:solidFill>
                  <a:schemeClr val="tx1"/>
                </a:solidFill>
              </a:rPr>
              <a:t>Доступны поля только в </a:t>
            </a:r>
            <a:r>
              <a:rPr lang="ru-RU" sz="800" b="0" dirty="0" err="1">
                <a:solidFill>
                  <a:schemeClr val="tx1"/>
                </a:solidFill>
              </a:rPr>
              <a:t>ИС</a:t>
            </a:r>
            <a:r>
              <a:rPr lang="ru-RU" sz="800" b="0" dirty="0">
                <a:solidFill>
                  <a:schemeClr val="tx1"/>
                </a:solidFill>
              </a:rPr>
              <a:t> </a:t>
            </a:r>
            <a:r>
              <a:rPr lang="en-US" sz="800" b="0" dirty="0" err="1">
                <a:solidFill>
                  <a:schemeClr val="tx1"/>
                </a:solidFill>
              </a:rPr>
              <a:t>Meridium</a:t>
            </a:r>
            <a:endParaRPr lang="ru-RU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3 </a:t>
            </a:r>
            <a:r>
              <a:rPr lang="ru-RU" sz="800" b="0" dirty="0">
                <a:solidFill>
                  <a:schemeClr val="tx1"/>
                </a:solidFill>
              </a:rPr>
              <a:t>Доступно только в 22 отчете</a:t>
            </a:r>
            <a:endParaRPr lang="en-US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ru-RU" sz="800" b="0" baseline="30000" dirty="0">
              <a:solidFill>
                <a:schemeClr val="tx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046025" y="228555"/>
            <a:ext cx="1836912" cy="270925"/>
            <a:chOff x="10272872" y="20657"/>
            <a:chExt cx="1836912" cy="270925"/>
          </a:xfrm>
        </p:grpSpPr>
        <p:sp>
          <p:nvSpPr>
            <p:cNvPr id="28" name="Freeform: Shape 158">
              <a:extLst>
                <a:ext uri="{FF2B5EF4-FFF2-40B4-BE49-F238E27FC236}">
                  <a16:creationId xmlns:a16="http://schemas.microsoft.com/office/drawing/2014/main" id="{F4F9E692-AE8C-4FC4-A89B-E6184CB7409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635114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B2D2D8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3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47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36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44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38" name="Freeform: Shape 170">
              <a:extLst>
                <a:ext uri="{FF2B5EF4-FFF2-40B4-BE49-F238E27FC236}">
                  <a16:creationId xmlns:a16="http://schemas.microsoft.com/office/drawing/2014/main" id="{9922053E-E6BB-46F5-AFA6-3CD333C80E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359598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0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2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23" name="Пятиугольник 22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2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75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7666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53" imgH="353" progId="TCLayout.ActiveDocument.1">
                  <p:embed/>
                </p:oleObj>
              </mc:Choice>
              <mc:Fallback>
                <p:oleObj name="Слайд think-cell" r:id="rId19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5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формирования корректирующих мероприятий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843" y="795458"/>
            <a:ext cx="11590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Статус рекомендации, </a:t>
            </a:r>
            <a:r>
              <a:rPr lang="ru-RU" sz="1100" dirty="0">
                <a:solidFill>
                  <a:prstClr val="black"/>
                </a:solidFill>
              </a:rPr>
              <a:t>выбирается в соответствии с таблицей 6</a:t>
            </a:r>
            <a:endParaRPr lang="ru-RU" sz="1100" i="1" dirty="0"/>
          </a:p>
          <a:p>
            <a:r>
              <a:rPr lang="ru-RU" sz="1100" i="1" dirty="0"/>
              <a:t>Таблица 6. Статусы по мероприятиям</a:t>
            </a:r>
            <a:r>
              <a:rPr lang="ru-RU" sz="1100" dirty="0"/>
              <a:t>.</a:t>
            </a:r>
            <a:endParaRPr lang="ru-RU" sz="1100" b="1" dirty="0">
              <a:solidFill>
                <a:prstClr val="black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046025" y="228555"/>
            <a:ext cx="1836912" cy="270925"/>
            <a:chOff x="10272872" y="20657"/>
            <a:chExt cx="1836912" cy="270925"/>
          </a:xfrm>
        </p:grpSpPr>
        <p:sp>
          <p:nvSpPr>
            <p:cNvPr id="28" name="Freeform: Shape 158">
              <a:extLst>
                <a:ext uri="{FF2B5EF4-FFF2-40B4-BE49-F238E27FC236}">
                  <a16:creationId xmlns:a16="http://schemas.microsoft.com/office/drawing/2014/main" id="{F4F9E692-AE8C-4FC4-A89B-E6184CB7409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635114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B2D2D8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3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47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36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44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38" name="Freeform: Shape 170">
              <a:extLst>
                <a:ext uri="{FF2B5EF4-FFF2-40B4-BE49-F238E27FC236}">
                  <a16:creationId xmlns:a16="http://schemas.microsoft.com/office/drawing/2014/main" id="{9922053E-E6BB-46F5-AFA6-3CD333C80E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359598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0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2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23" name="Пятиугольник 22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1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723D6C6-54D6-B31D-B8EC-7C2E595CD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07392"/>
              </p:ext>
            </p:extLst>
          </p:nvPr>
        </p:nvGraphicFramePr>
        <p:xfrm>
          <a:off x="319837" y="1188251"/>
          <a:ext cx="11590650" cy="54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57">
                  <a:extLst>
                    <a:ext uri="{9D8B030D-6E8A-4147-A177-3AD203B41FA5}">
                      <a16:colId xmlns:a16="http://schemas.microsoft.com/office/drawing/2014/main" val="3145057978"/>
                    </a:ext>
                  </a:extLst>
                </a:gridCol>
                <a:gridCol w="1685365">
                  <a:extLst>
                    <a:ext uri="{9D8B030D-6E8A-4147-A177-3AD203B41FA5}">
                      <a16:colId xmlns:a16="http://schemas.microsoft.com/office/drawing/2014/main" val="1797589053"/>
                    </a:ext>
                  </a:extLst>
                </a:gridCol>
                <a:gridCol w="7144870">
                  <a:extLst>
                    <a:ext uri="{9D8B030D-6E8A-4147-A177-3AD203B41FA5}">
                      <a16:colId xmlns:a16="http://schemas.microsoft.com/office/drawing/2014/main" val="1343352423"/>
                    </a:ext>
                  </a:extLst>
                </a:gridCol>
                <a:gridCol w="1681758">
                  <a:extLst>
                    <a:ext uri="{9D8B030D-6E8A-4147-A177-3AD203B41FA5}">
                      <a16:colId xmlns:a16="http://schemas.microsoft.com/office/drawing/2014/main" val="2956544229"/>
                    </a:ext>
                  </a:extLst>
                </a:gridCol>
              </a:tblGrid>
              <a:tr h="462556">
                <a:tc>
                  <a:txBody>
                    <a:bodyPr/>
                    <a:lstStyle/>
                    <a:p>
                      <a:r>
                        <a:rPr lang="ru-RU" sz="1200" dirty="0"/>
                        <a:t>Статус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Сценарий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Текст информирования по электронной почте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Получатели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67958"/>
                  </a:ext>
                </a:extLst>
              </a:tr>
              <a:tr h="578195"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prstClr val="black"/>
                          </a:solidFill>
                        </a:rPr>
                        <a:t>Создано</a:t>
                      </a:r>
                      <a:endParaRPr lang="ru-RU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когда, отчет не согласован и утвержден комиссией и куратором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Вы были назначены ответственным за мероприятие в статусе «Создано» </a:t>
                      </a:r>
                      <a:r>
                        <a:rPr lang="ru-RU" sz="1050" b="1" baseline="0" dirty="0"/>
                        <a:t>(наименование-ссылка)</a:t>
                      </a:r>
                      <a:r>
                        <a:rPr lang="ru-RU" sz="1050" baseline="0" dirty="0"/>
                        <a:t>  в рамках проведения расследования </a:t>
                      </a:r>
                      <a:r>
                        <a:rPr lang="ru-RU" sz="1050" b="1" baseline="0" dirty="0"/>
                        <a:t>(наименование-ссылка)</a:t>
                      </a:r>
                      <a:r>
                        <a:rPr lang="ru-RU" sz="1050" baseline="0" dirty="0"/>
                        <a:t>. В ближайшее время с Вами свяжутся для согласования сроков и утверждения.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*Статус создано – мероприятие создано, но не утверждено. Сроки и ответственный могут быть скорректированы по результатам согласования расследования.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Кому: Ответственный</a:t>
                      </a:r>
                    </a:p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Копия: Автор, Главный аналитик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36112"/>
                  </a:ext>
                </a:extLst>
              </a:tr>
              <a:tr h="901984">
                <a:tc>
                  <a:txBody>
                    <a:bodyPr/>
                    <a:lstStyle/>
                    <a:p>
                      <a:r>
                        <a:rPr lang="ru-RU" sz="1050" b="1" dirty="0"/>
                        <a:t>Утверждено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когда отчет согласован и утвержден комиссией и куратором, либо возвращено на доработку после верификации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Вы были назначены ответственным за мероприятие в статусе «Утверждено» </a:t>
                      </a:r>
                      <a:r>
                        <a:rPr lang="ru-RU" sz="1050" b="1" baseline="0" dirty="0"/>
                        <a:t>(наименование-ссылка) </a:t>
                      </a:r>
                      <a:r>
                        <a:rPr lang="ru-RU" sz="1050" baseline="0" dirty="0"/>
                        <a:t>по результатам расследования </a:t>
                      </a:r>
                      <a:r>
                        <a:rPr lang="ru-RU" sz="1050" b="1" baseline="0" dirty="0"/>
                        <a:t>(наименование-ссылка). </a:t>
                      </a:r>
                      <a:r>
                        <a:rPr lang="ru-RU" sz="1050" baseline="0" dirty="0"/>
                        <a:t>Со сроком выполнения </a:t>
                      </a:r>
                      <a:r>
                        <a:rPr lang="ru-RU" sz="1050" b="1" baseline="0" dirty="0"/>
                        <a:t>(дата).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Подробное описание мероприятия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В период выполнения мероприятия вам необходимо с заданной периодичностью подтверждать возможность реализации мероприятия в полном объеме и заданные сроки. В случае отклонения от объемов, сроков и / или возможности выполнения мероприятия необходимо выполнить корректировку карточки мероприятия в соответствии с требованиями </a:t>
                      </a:r>
                      <a:r>
                        <a:rPr lang="ru-RU" sz="1050" baseline="0" dirty="0" err="1"/>
                        <a:t>СТП</a:t>
                      </a:r>
                      <a:r>
                        <a:rPr lang="ru-RU" sz="1050" baseline="0" dirty="0"/>
                        <a:t>. 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После выполнения мероприятия Вам необходимо, 1.Указать комментарии о выполнении; 2.Прикрепить подтверждающие документы к карточке мероприятия; 3.Актуализировать статус мероприятия – выполнено.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В случае отсутствия доступа к информационной системе </a:t>
                      </a:r>
                      <a:r>
                        <a:rPr lang="ru-RU" sz="1050" baseline="0" dirty="0" err="1"/>
                        <a:t>СУПРА</a:t>
                      </a:r>
                      <a:r>
                        <a:rPr lang="ru-RU" sz="1050" baseline="0" dirty="0"/>
                        <a:t> / </a:t>
                      </a:r>
                      <a:r>
                        <a:rPr lang="ru-RU" sz="1050" baseline="0" dirty="0" err="1"/>
                        <a:t>Meridium</a:t>
                      </a:r>
                      <a:r>
                        <a:rPr lang="ru-RU" sz="1050" baseline="0" dirty="0"/>
                        <a:t> или необходимости методологической поддержки необходимо обратиться к главному аналитику (ФИО главного аналитика) или автору мероприятия (ФИО автора для мероприятий без расследования)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Кому: Ответственный</a:t>
                      </a:r>
                    </a:p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Копия: Автор, Главный аналитик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93974"/>
                  </a:ext>
                </a:extLst>
              </a:tr>
              <a:tr h="901984">
                <a:tc>
                  <a:txBody>
                    <a:bodyPr/>
                    <a:lstStyle/>
                    <a:p>
                      <a:r>
                        <a:rPr lang="ru-RU" sz="1050" b="1" dirty="0"/>
                        <a:t>Реализовано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prstClr val="black"/>
                          </a:solidFill>
                        </a:rPr>
                        <a:t>когда, мероприятие </a:t>
                      </a:r>
                      <a:r>
                        <a:rPr lang="ru-RU" sz="1050" dirty="0" err="1">
                          <a:solidFill>
                            <a:prstClr val="black"/>
                          </a:solidFill>
                        </a:rPr>
                        <a:t>выполенено</a:t>
                      </a:r>
                      <a:r>
                        <a:rPr lang="ru-RU" sz="1050" dirty="0">
                          <a:solidFill>
                            <a:prstClr val="black"/>
                          </a:solidFill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Ответственным </a:t>
                      </a:r>
                      <a:r>
                        <a:rPr lang="ru-RU" sz="1050" b="1" baseline="0" dirty="0"/>
                        <a:t>(ссылка на ФИО) </a:t>
                      </a:r>
                      <a:r>
                        <a:rPr lang="ru-RU" sz="1050" baseline="0" dirty="0"/>
                        <a:t>было выполнено мероприятие </a:t>
                      </a:r>
                      <a:r>
                        <a:rPr lang="ru-RU" sz="1050" b="1" baseline="0" dirty="0"/>
                        <a:t>(наименование-ссылка) </a:t>
                      </a:r>
                      <a:r>
                        <a:rPr lang="ru-RU" sz="1050" baseline="0" dirty="0"/>
                        <a:t>раньше срока на </a:t>
                      </a:r>
                      <a:r>
                        <a:rPr lang="ru-RU" sz="1050" b="1" baseline="0" dirty="0"/>
                        <a:t>ХХ</a:t>
                      </a:r>
                      <a:r>
                        <a:rPr lang="ru-RU" sz="1050" baseline="0" dirty="0"/>
                        <a:t> дней / позже установленного срока на ХХ дней по результатам расследования </a:t>
                      </a:r>
                      <a:r>
                        <a:rPr lang="ru-RU" sz="1050" b="1" baseline="0" dirty="0"/>
                        <a:t>(наименование-ссылка).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Главному аналитику </a:t>
                      </a:r>
                      <a:r>
                        <a:rPr lang="ru-RU" sz="1050" b="1" baseline="0" dirty="0"/>
                        <a:t>(ссылка на ФИО) </a:t>
                      </a:r>
                      <a:r>
                        <a:rPr lang="ru-RU" sz="1050" baseline="0" dirty="0"/>
                        <a:t>необходимо проверить комментарии, приложенные документы и подтвердить статус выполнения.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В случаи не корректного выполнения мероприятия Главному аналитику необходимо перевести в статус – Утверждено и указать комментарии по отклонению. (при смене статуса и сохранения карточки ответственному снова приходит уведомление п.2)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Кому: Автор, главный аналитик</a:t>
                      </a:r>
                    </a:p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Копия: Ответственный, Председатель комиссии.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95453"/>
                  </a:ext>
                </a:extLst>
              </a:tr>
              <a:tr h="314824">
                <a:tc>
                  <a:txBody>
                    <a:bodyPr/>
                    <a:lstStyle/>
                    <a:p>
                      <a:r>
                        <a:rPr lang="ru-RU" sz="1050" b="1" dirty="0"/>
                        <a:t>Отклонено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когда, отсутствует или критически снизилась эффективность мероприятия.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По согласованию с председателем комиссии и / или куратором расследования Главным аналитиком (ссылка на ФИО) было отклонено мероприятие </a:t>
                      </a:r>
                      <a:r>
                        <a:rPr lang="ru-RU" sz="1050" b="1" baseline="0" dirty="0"/>
                        <a:t>(наименование-ссылка) </a:t>
                      </a:r>
                      <a:r>
                        <a:rPr lang="ru-RU" sz="1050" baseline="0" dirty="0"/>
                        <a:t>по результатам расследования </a:t>
                      </a:r>
                      <a:r>
                        <a:rPr lang="ru-RU" sz="1050" b="1" baseline="0" dirty="0"/>
                        <a:t>(наименование-ссылка)</a:t>
                      </a:r>
                      <a:r>
                        <a:rPr lang="ru-RU" sz="1050" baseline="0" dirty="0"/>
                        <a:t>. Со сроком выполнения </a:t>
                      </a:r>
                      <a:r>
                        <a:rPr lang="ru-RU" sz="1050" b="1" baseline="0" dirty="0"/>
                        <a:t>(дата)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Кому: Ответственный, Главный аналитик</a:t>
                      </a:r>
                    </a:p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Копия: Автор, Председатель комиссии.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02885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19844" y="6668720"/>
            <a:ext cx="9837211" cy="205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ru-RU" b="0" baseline="30000" dirty="0">
                <a:solidFill>
                  <a:schemeClr val="tx1"/>
                </a:solidFill>
              </a:rPr>
              <a:t>1 </a:t>
            </a:r>
            <a:r>
              <a:rPr lang="ru-RU" sz="800" b="0" dirty="0">
                <a:solidFill>
                  <a:schemeClr val="tx1"/>
                </a:solidFill>
              </a:rPr>
              <a:t>Доступны поля в </a:t>
            </a:r>
            <a:r>
              <a:rPr lang="ru-RU" sz="800" b="0" dirty="0" err="1">
                <a:solidFill>
                  <a:schemeClr val="tx1"/>
                </a:solidFill>
              </a:rPr>
              <a:t>ИС</a:t>
            </a:r>
            <a:r>
              <a:rPr lang="ru-RU" sz="800" b="0" dirty="0">
                <a:solidFill>
                  <a:schemeClr val="tx1"/>
                </a:solidFill>
              </a:rPr>
              <a:t> </a:t>
            </a:r>
            <a:r>
              <a:rPr lang="en-US" sz="800" b="0" dirty="0" err="1">
                <a:solidFill>
                  <a:schemeClr val="tx1"/>
                </a:solidFill>
              </a:rPr>
              <a:t>Meridium</a:t>
            </a:r>
            <a:r>
              <a:rPr lang="en-US" sz="800" b="0" dirty="0">
                <a:solidFill>
                  <a:schemeClr val="tx1"/>
                </a:solidFill>
              </a:rPr>
              <a:t> &amp; </a:t>
            </a:r>
            <a:r>
              <a:rPr lang="ru-RU" sz="800" b="0" dirty="0" err="1">
                <a:solidFill>
                  <a:schemeClr val="tx1"/>
                </a:solidFill>
              </a:rPr>
              <a:t>СУПРА</a:t>
            </a:r>
            <a:endParaRPr lang="ru-RU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ru-RU" sz="800" b="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02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53" imgH="353" progId="TCLayout.ActiveDocument.1">
                  <p:embed/>
                </p:oleObj>
              </mc:Choice>
              <mc:Fallback>
                <p:oleObj name="Слайд think-cell" r:id="rId19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5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формирования корректирующих мероприятий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843" y="849248"/>
            <a:ext cx="1159065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Комментарии: </a:t>
            </a:r>
            <a:r>
              <a:rPr lang="ru-RU" sz="1100" dirty="0">
                <a:solidFill>
                  <a:prstClr val="black"/>
                </a:solidFill>
              </a:rPr>
              <a:t>заполняется результатами реализации мероприятия, хронологией и причинами вносимых изменений. 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Причина: </a:t>
            </a:r>
            <a:r>
              <a:rPr lang="ru-RU" sz="1100" dirty="0">
                <a:solidFill>
                  <a:prstClr val="black"/>
                </a:solidFill>
              </a:rPr>
              <a:t>выбирается причина на которую влияет это мероприятие. 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</a:t>
            </a:r>
            <a:r>
              <a:rPr lang="ru-RU" sz="1100" b="1" dirty="0">
                <a:solidFill>
                  <a:prstClr val="black"/>
                </a:solidFill>
              </a:rPr>
              <a:t> Категория: </a:t>
            </a:r>
            <a:r>
              <a:rPr lang="ru-RU" sz="1100" dirty="0">
                <a:solidFill>
                  <a:prstClr val="black"/>
                </a:solidFill>
              </a:rPr>
              <a:t>выбирается зона ответственности за реализацию мероприятия.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Область влияния, выбирается: </a:t>
            </a:r>
          </a:p>
          <a:p>
            <a:r>
              <a:rPr lang="ru-RU" sz="1100" dirty="0">
                <a:solidFill>
                  <a:prstClr val="black"/>
                </a:solidFill>
              </a:rPr>
              <a:t>«Локальная» с областью влияния на предприятие.</a:t>
            </a:r>
          </a:p>
          <a:p>
            <a:r>
              <a:rPr lang="ru-RU" sz="1100" dirty="0">
                <a:solidFill>
                  <a:srgbClr val="FF0000"/>
                </a:solidFill>
              </a:rPr>
              <a:t>«Тиражируемая по предприятию» с областью влияния на аналогичную причину внутри производства, завода и предприятия.</a:t>
            </a:r>
          </a:p>
          <a:p>
            <a:r>
              <a:rPr lang="ru-RU" sz="1100" dirty="0">
                <a:solidFill>
                  <a:srgbClr val="FF0000"/>
                </a:solidFill>
              </a:rPr>
              <a:t>«Тиражируемая по компании» с областью влияния на аналогичную причину внутри компании.</a:t>
            </a:r>
          </a:p>
          <a:p>
            <a:r>
              <a:rPr lang="ru-RU" sz="1100" dirty="0">
                <a:solidFill>
                  <a:prstClr val="black"/>
                </a:solidFill>
              </a:rPr>
              <a:t>«Системная» с областью влияния на процессы компании.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/>
              <a:t>Приоритет: </a:t>
            </a:r>
            <a:r>
              <a:rPr lang="ru-RU" sz="1100" dirty="0"/>
              <a:t>становится обязательным к заполнению при выборе поля «Создать сообщение», выбирается в соответствии с методикой </a:t>
            </a:r>
            <a:r>
              <a:rPr lang="ru-RU" sz="1100" dirty="0">
                <a:hlinkClick r:id="rId21"/>
              </a:rPr>
              <a:t>Спринт 2</a:t>
            </a:r>
            <a:r>
              <a:rPr lang="en-US" sz="1100" dirty="0">
                <a:hlinkClick r:id="rId21"/>
              </a:rPr>
              <a:t>b. </a:t>
            </a:r>
            <a:r>
              <a:rPr lang="ru-RU" sz="1100" dirty="0">
                <a:hlinkClick r:id="rId21"/>
              </a:rPr>
              <a:t>Дневное планирование и </a:t>
            </a:r>
            <a:r>
              <a:rPr lang="ru-RU" sz="1100" dirty="0" err="1">
                <a:hlinkClick r:id="rId21"/>
              </a:rPr>
              <a:t>приоритизация</a:t>
            </a:r>
            <a:r>
              <a:rPr lang="ru-RU" sz="1100" dirty="0">
                <a:hlinkClick r:id="rId21"/>
              </a:rPr>
              <a:t> работ.</a:t>
            </a:r>
            <a:endParaRPr lang="ru-RU" sz="1100" dirty="0"/>
          </a:p>
          <a:p>
            <a:r>
              <a:rPr lang="ru-RU" sz="1100" b="1" baseline="30000" dirty="0">
                <a:solidFill>
                  <a:prstClr val="black"/>
                </a:solidFill>
              </a:rPr>
              <a:t>1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b="1" dirty="0"/>
              <a:t>Состояние оборудования: </a:t>
            </a:r>
            <a:r>
              <a:rPr lang="ru-RU" sz="1100" dirty="0">
                <a:solidFill>
                  <a:srgbClr val="FF0000"/>
                </a:solidFill>
              </a:rPr>
              <a:t>поле к скрытию по решению </a:t>
            </a:r>
            <a:r>
              <a:rPr lang="ru-RU" sz="1100" b="1" dirty="0">
                <a:hlinkClick r:id="rId22"/>
              </a:rPr>
              <a:t>экспертным сообществом в </a:t>
            </a:r>
            <a:r>
              <a:rPr lang="ru-RU" sz="1100" b="1" dirty="0" err="1">
                <a:hlinkClick r:id="rId22"/>
              </a:rPr>
              <a:t>КЛИКе</a:t>
            </a:r>
            <a:r>
              <a:rPr lang="ru-RU" sz="1100" dirty="0"/>
              <a:t>. Номера обращений </a:t>
            </a:r>
            <a:r>
              <a:rPr lang="en-US" sz="1100" dirty="0"/>
              <a:t>RP8950682 RP8950744</a:t>
            </a:r>
            <a:r>
              <a:rPr lang="ru-RU" sz="1100" dirty="0"/>
              <a:t>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en-US" sz="1100" b="1" dirty="0">
                <a:solidFill>
                  <a:prstClr val="black"/>
                </a:solidFill>
              </a:rPr>
              <a:t>ID </a:t>
            </a:r>
            <a:r>
              <a:rPr lang="ru-RU" sz="1100" b="1" dirty="0">
                <a:solidFill>
                  <a:prstClr val="black"/>
                </a:solidFill>
              </a:rPr>
              <a:t>актива / Код актива: </a:t>
            </a:r>
            <a:r>
              <a:rPr lang="ru-RU" sz="1100" dirty="0">
                <a:solidFill>
                  <a:prstClr val="black"/>
                </a:solidFill>
              </a:rPr>
              <a:t>выбирается для связки мероприятия модулей «Анализ коренных причин» и «Управление стратегиями активов».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2 </a:t>
            </a:r>
            <a:r>
              <a:rPr lang="ru-RU" sz="1100" b="1" dirty="0">
                <a:solidFill>
                  <a:prstClr val="black"/>
                </a:solidFill>
              </a:rPr>
              <a:t>Создать сообщение: </a:t>
            </a:r>
            <a:r>
              <a:rPr lang="ru-RU" sz="1100" dirty="0">
                <a:solidFill>
                  <a:prstClr val="black"/>
                </a:solidFill>
              </a:rPr>
              <a:t>выбирается при необходимости направить сообщение вида </a:t>
            </a:r>
            <a:r>
              <a:rPr lang="en-US" sz="1100" dirty="0">
                <a:solidFill>
                  <a:prstClr val="black"/>
                </a:solidFill>
              </a:rPr>
              <a:t>Z6</a:t>
            </a:r>
            <a:r>
              <a:rPr lang="ru-RU" sz="1100" dirty="0">
                <a:solidFill>
                  <a:prstClr val="black"/>
                </a:solidFill>
              </a:rPr>
              <a:t> в </a:t>
            </a:r>
            <a:r>
              <a:rPr lang="en-US" sz="1100" dirty="0">
                <a:solidFill>
                  <a:prstClr val="black"/>
                </a:solidFill>
              </a:rPr>
              <a:t>SAP </a:t>
            </a:r>
            <a:r>
              <a:rPr lang="ru-RU" sz="1100" dirty="0">
                <a:solidFill>
                  <a:prstClr val="black"/>
                </a:solidFill>
              </a:rPr>
              <a:t>для выполнения работ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и/или включения в ремонтный бюджет.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9844" y="6590610"/>
            <a:ext cx="9837211" cy="4514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ru-RU" b="0" baseline="30000" dirty="0">
                <a:solidFill>
                  <a:schemeClr val="tx1"/>
                </a:solidFill>
              </a:rPr>
              <a:t>1 </a:t>
            </a:r>
            <a:r>
              <a:rPr lang="ru-RU" sz="800" b="0" dirty="0">
                <a:solidFill>
                  <a:schemeClr val="tx1"/>
                </a:solidFill>
              </a:rPr>
              <a:t>Доступны поля в </a:t>
            </a:r>
            <a:r>
              <a:rPr lang="ru-RU" sz="800" b="0" dirty="0" err="1">
                <a:solidFill>
                  <a:schemeClr val="tx1"/>
                </a:solidFill>
              </a:rPr>
              <a:t>ИС</a:t>
            </a:r>
            <a:r>
              <a:rPr lang="ru-RU" sz="800" b="0" dirty="0">
                <a:solidFill>
                  <a:schemeClr val="tx1"/>
                </a:solidFill>
              </a:rPr>
              <a:t> </a:t>
            </a:r>
            <a:r>
              <a:rPr lang="en-US" sz="800" b="0" dirty="0" err="1">
                <a:solidFill>
                  <a:schemeClr val="tx1"/>
                </a:solidFill>
              </a:rPr>
              <a:t>Meridium</a:t>
            </a:r>
            <a:r>
              <a:rPr lang="en-US" sz="800" b="0" dirty="0">
                <a:solidFill>
                  <a:schemeClr val="tx1"/>
                </a:solidFill>
              </a:rPr>
              <a:t> &amp; </a:t>
            </a:r>
            <a:r>
              <a:rPr lang="ru-RU" sz="800" b="0" dirty="0" err="1">
                <a:solidFill>
                  <a:schemeClr val="tx1"/>
                </a:solidFill>
              </a:rPr>
              <a:t>СУПРА</a:t>
            </a:r>
            <a:endParaRPr lang="ru-RU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2 </a:t>
            </a:r>
            <a:r>
              <a:rPr lang="ru-RU" sz="800" b="0" dirty="0">
                <a:solidFill>
                  <a:schemeClr val="tx1"/>
                </a:solidFill>
              </a:rPr>
              <a:t>Доступны поля только в </a:t>
            </a:r>
            <a:r>
              <a:rPr lang="ru-RU" sz="800" b="0" dirty="0" err="1">
                <a:solidFill>
                  <a:schemeClr val="tx1"/>
                </a:solidFill>
              </a:rPr>
              <a:t>ИС</a:t>
            </a:r>
            <a:r>
              <a:rPr lang="ru-RU" sz="800" b="0" dirty="0">
                <a:solidFill>
                  <a:schemeClr val="tx1"/>
                </a:solidFill>
              </a:rPr>
              <a:t> </a:t>
            </a:r>
            <a:r>
              <a:rPr lang="en-US" sz="800" b="0" dirty="0" err="1">
                <a:solidFill>
                  <a:schemeClr val="tx1"/>
                </a:solidFill>
              </a:rPr>
              <a:t>Meridium</a:t>
            </a:r>
            <a:endParaRPr lang="ru-RU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3 </a:t>
            </a:r>
            <a:r>
              <a:rPr lang="ru-RU" sz="800" b="0" dirty="0">
                <a:solidFill>
                  <a:schemeClr val="tx1"/>
                </a:solidFill>
              </a:rPr>
              <a:t>Доступно только в 22 отчете</a:t>
            </a:r>
            <a:endParaRPr lang="en-US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ru-RU" sz="800" b="0" baseline="30000" dirty="0">
              <a:solidFill>
                <a:schemeClr val="tx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046025" y="228555"/>
            <a:ext cx="1836912" cy="270925"/>
            <a:chOff x="10272872" y="20657"/>
            <a:chExt cx="1836912" cy="270925"/>
          </a:xfrm>
        </p:grpSpPr>
        <p:sp>
          <p:nvSpPr>
            <p:cNvPr id="28" name="Freeform: Shape 158">
              <a:extLst>
                <a:ext uri="{FF2B5EF4-FFF2-40B4-BE49-F238E27FC236}">
                  <a16:creationId xmlns:a16="http://schemas.microsoft.com/office/drawing/2014/main" id="{F4F9E692-AE8C-4FC4-A89B-E6184CB7409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635114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B2D2D8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3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47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36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44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38" name="Freeform: Shape 170">
              <a:extLst>
                <a:ext uri="{FF2B5EF4-FFF2-40B4-BE49-F238E27FC236}">
                  <a16:creationId xmlns:a16="http://schemas.microsoft.com/office/drawing/2014/main" id="{9922053E-E6BB-46F5-AFA6-3CD333C80E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359598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0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2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23" name="Пятиугольник 22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3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26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53" imgH="353" progId="TCLayout.ActiveDocument.1">
                  <p:embed/>
                </p:oleObj>
              </mc:Choice>
              <mc:Fallback>
                <p:oleObj name="Слайд think-cell" r:id="rId19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3.7. Порядок оформления извлеченного урока</a:t>
            </a:r>
            <a:r>
              <a:rPr lang="en-US" sz="1200" b="1" baseline="30000" dirty="0">
                <a:latin typeface="+mj-lt"/>
              </a:rPr>
              <a:t>1</a:t>
            </a:r>
            <a:endParaRPr lang="ru-RU" sz="1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843" y="849248"/>
            <a:ext cx="11590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080"/>
                </a:solidFill>
              </a:rPr>
              <a:t>Цель извлеченного урока: </a:t>
            </a:r>
            <a:r>
              <a:rPr lang="ru-RU" sz="1100" dirty="0">
                <a:solidFill>
                  <a:prstClr val="black"/>
                </a:solidFill>
              </a:rPr>
              <a:t>Обеспечение эффективного, адресного распространения информации о извлеченных уроках по итогам расследования событий и организация реализации тиражируемых мероприятий на предприятиях Общества, актуализация планов по развитию бизнес-процессов в зоне ответственности с фокусом на недопущение повторения аналогичных негативных событий.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заполнению извлеченного урока → Мастер: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Завод: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карточки АКП;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Производство: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карточки АКП;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Дата события: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карточки АКП;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Описание события: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карточки АКП;</a:t>
            </a:r>
          </a:p>
          <a:p>
            <a:r>
              <a:rPr lang="ru-RU" sz="1100" b="1" dirty="0" err="1">
                <a:solidFill>
                  <a:prstClr val="black"/>
                </a:solidFill>
              </a:rPr>
              <a:t>УМД</a:t>
            </a:r>
            <a:r>
              <a:rPr lang="ru-RU" sz="1100" b="1" dirty="0">
                <a:solidFill>
                  <a:prstClr val="black"/>
                </a:solidFill>
              </a:rPr>
              <a:t> и дополнительные затраты, млн руб.: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карточки АКП;</a:t>
            </a:r>
          </a:p>
          <a:p>
            <a:r>
              <a:rPr lang="ru-RU" sz="1100" b="1" dirty="0" err="1">
                <a:solidFill>
                  <a:prstClr val="black"/>
                </a:solidFill>
              </a:rPr>
              <a:t>УМД</a:t>
            </a:r>
            <a:r>
              <a:rPr lang="ru-RU" sz="1100" b="1" dirty="0">
                <a:solidFill>
                  <a:prstClr val="black"/>
                </a:solidFill>
              </a:rPr>
              <a:t> (вал), млн руб.: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карточки АКП;</a:t>
            </a:r>
          </a:p>
          <a:p>
            <a:r>
              <a:rPr lang="ru-RU" sz="1100" b="1" dirty="0" err="1">
                <a:solidFill>
                  <a:prstClr val="black"/>
                </a:solidFill>
              </a:rPr>
              <a:t>УМД</a:t>
            </a:r>
            <a:r>
              <a:rPr lang="ru-RU" sz="1100" b="1" dirty="0">
                <a:solidFill>
                  <a:prstClr val="black"/>
                </a:solidFill>
              </a:rPr>
              <a:t> (качество), млн руб.: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карточки АКП;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Затраты ТОРО, млн руб.: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карточки АКП;</a:t>
            </a:r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Изложение результатов АКП: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карточки АКП;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СУР: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карточки АКП;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Центр компетенций/Экспертное сообщество: </a:t>
            </a:r>
            <a:r>
              <a:rPr lang="ru-RU" sz="1100" dirty="0">
                <a:solidFill>
                  <a:prstClr val="black"/>
                </a:solidFill>
              </a:rPr>
              <a:t>выбирается главным аналитиком из справочника ЦК и ЭС;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ФИО Эксперта ЦК: </a:t>
            </a:r>
            <a:r>
              <a:rPr lang="ru-RU" sz="1100" dirty="0">
                <a:solidFill>
                  <a:prstClr val="black"/>
                </a:solidFill>
              </a:rPr>
              <a:t>выбирается руководителем ЦК из справочника;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БП (1-2 уровня): </a:t>
            </a:r>
            <a:r>
              <a:rPr lang="ru-RU" sz="1100" dirty="0">
                <a:solidFill>
                  <a:prstClr val="black"/>
                </a:solidFill>
              </a:rPr>
              <a:t>выбирается руководителем ЦК или лидером ЭС;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Извлеченный урок</a:t>
            </a:r>
            <a:r>
              <a:rPr lang="ru-RU" sz="1100" b="1" dirty="0"/>
              <a:t>: </a:t>
            </a:r>
            <a:r>
              <a:rPr lang="ru-RU" sz="1100" dirty="0">
                <a:solidFill>
                  <a:prstClr val="black"/>
                </a:solidFill>
              </a:rPr>
              <a:t>заполняется руководителем ЦК или лидером ЭС;</a:t>
            </a:r>
            <a:endParaRPr lang="ru-RU" sz="1100" dirty="0"/>
          </a:p>
          <a:p>
            <a:r>
              <a:rPr lang="ru-RU" sz="1100" b="1" dirty="0">
                <a:solidFill>
                  <a:prstClr val="black"/>
                </a:solidFill>
              </a:rPr>
              <a:t>Выбор </a:t>
            </a:r>
            <a:r>
              <a:rPr lang="en-US" sz="1100" b="1" dirty="0">
                <a:solidFill>
                  <a:prstClr val="black"/>
                </a:solidFill>
              </a:rPr>
              <a:t>RCA </a:t>
            </a:r>
            <a:r>
              <a:rPr lang="ru-RU" sz="1100" b="1" dirty="0">
                <a:solidFill>
                  <a:prstClr val="black"/>
                </a:solidFill>
              </a:rPr>
              <a:t>рекомендаций: </a:t>
            </a:r>
            <a:r>
              <a:rPr lang="ru-RU" sz="1100" dirty="0">
                <a:solidFill>
                  <a:prstClr val="black"/>
                </a:solidFill>
              </a:rPr>
              <a:t>выбирается руководителем ЦК или лидером ЭС при необходимости включить в извлеченный урок для трансляции на другие предприятия.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9844" y="6321668"/>
            <a:ext cx="983721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ru-RU" b="0" baseline="30000" dirty="0">
                <a:solidFill>
                  <a:schemeClr val="tx1"/>
                </a:solidFill>
              </a:rPr>
              <a:t>1 </a:t>
            </a:r>
            <a:r>
              <a:rPr lang="ru-RU" sz="800" b="0" dirty="0">
                <a:solidFill>
                  <a:schemeClr val="tx1"/>
                </a:solidFill>
              </a:rPr>
              <a:t>Функционал доступен только информационной системе </a:t>
            </a:r>
            <a:r>
              <a:rPr lang="en-US" sz="800" b="0" dirty="0" err="1">
                <a:solidFill>
                  <a:schemeClr val="tx1"/>
                </a:solidFill>
              </a:rPr>
              <a:t>Meridium</a:t>
            </a:r>
            <a:r>
              <a:rPr lang="ru-RU" sz="800" b="0" dirty="0">
                <a:solidFill>
                  <a:schemeClr val="tx1"/>
                </a:solidFill>
              </a:rPr>
              <a:t>. Для расследований оформленных в </a:t>
            </a:r>
            <a:r>
              <a:rPr lang="ru-RU" sz="800" b="0" dirty="0" err="1">
                <a:solidFill>
                  <a:schemeClr val="tx1"/>
                </a:solidFill>
              </a:rPr>
              <a:t>СУПРА</a:t>
            </a:r>
            <a:r>
              <a:rPr lang="ru-RU" sz="800" b="0" dirty="0">
                <a:solidFill>
                  <a:schemeClr val="tx1"/>
                </a:solidFill>
              </a:rPr>
              <a:t> доступен функционал по формированию выученных уроков на </a:t>
            </a:r>
            <a:r>
              <a:rPr lang="en-US" sz="800" b="0" dirty="0">
                <a:solidFill>
                  <a:schemeClr val="tx1"/>
                </a:solidFill>
              </a:rPr>
              <a:t>Confluence</a:t>
            </a:r>
            <a:endParaRPr lang="ru-RU" sz="800" b="0" dirty="0">
              <a:solidFill>
                <a:schemeClr val="tx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046025" y="228555"/>
            <a:ext cx="1836912" cy="270925"/>
            <a:chOff x="10272872" y="20657"/>
            <a:chExt cx="1836912" cy="270925"/>
          </a:xfrm>
        </p:grpSpPr>
        <p:sp>
          <p:nvSpPr>
            <p:cNvPr id="28" name="Freeform: Shape 158">
              <a:extLst>
                <a:ext uri="{FF2B5EF4-FFF2-40B4-BE49-F238E27FC236}">
                  <a16:creationId xmlns:a16="http://schemas.microsoft.com/office/drawing/2014/main" id="{F4F9E692-AE8C-4FC4-A89B-E6184CB7409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635114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B2D2D8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3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47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36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44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38" name="Freeform: Shape 170">
              <a:extLst>
                <a:ext uri="{FF2B5EF4-FFF2-40B4-BE49-F238E27FC236}">
                  <a16:creationId xmlns:a16="http://schemas.microsoft.com/office/drawing/2014/main" id="{9922053E-E6BB-46F5-AFA6-3CD333C80E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359598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0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2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23" name="Пятиугольник 22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1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0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2700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3.1 </a:t>
            </a:r>
            <a:r>
              <a:rPr lang="ru-RU" sz="1200" b="1" dirty="0">
                <a:latin typeface="+mj-lt"/>
              </a:rPr>
              <a:t>Порядок оформления карточки анализа коренных причин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3" y="849248"/>
            <a:ext cx="115906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карточки: </a:t>
            </a:r>
            <a:r>
              <a:rPr lang="ru-RU" sz="1100" dirty="0">
                <a:solidFill>
                  <a:prstClr val="black"/>
                </a:solidFill>
              </a:rPr>
              <a:t>зарегистрировать анализ коренных причин в связке с карточками реестра потерь и категориями события.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заполнению полей карточки анализа коренных причин на вкладке «</a:t>
            </a:r>
            <a:r>
              <a:rPr lang="ru-RU" sz="1100" b="1" dirty="0" err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lang="ru-RU" sz="1100" b="1" baseline="30000" dirty="0" err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100" b="1" dirty="0" err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lang="ru-RU" sz="1100" b="1" baseline="30000" dirty="0" err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» =</a:t>
            </a:r>
            <a:r>
              <a:rPr lang="en-US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100" b="1" baseline="30000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Мастер» =</a:t>
            </a:r>
            <a:r>
              <a:rPr lang="en-US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100" b="1" baseline="30000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анализа» 1/2: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Имя анализа: </a:t>
            </a:r>
            <a:r>
              <a:rPr lang="ru-RU" sz="1100" dirty="0">
                <a:solidFill>
                  <a:prstClr val="black"/>
                </a:solidFill>
              </a:rPr>
              <a:t>заполняется в соответствии с </a:t>
            </a:r>
            <a:r>
              <a:rPr lang="ru-RU" sz="1100" dirty="0">
                <a:solidFill>
                  <a:prstClr val="black"/>
                </a:solidFill>
                <a:hlinkClick r:id="rId25" action="ppaction://hlinksldjump"/>
              </a:rPr>
              <a:t>требованиями к наименованию расследования.</a:t>
            </a:r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Подробное </a:t>
            </a:r>
            <a:r>
              <a:rPr lang="ru-RU" sz="1100" b="1" dirty="0" err="1">
                <a:solidFill>
                  <a:prstClr val="black"/>
                </a:solidFill>
              </a:rPr>
              <a:t>описание</a:t>
            </a:r>
            <a:r>
              <a:rPr lang="ru-RU" sz="1100" b="1" baseline="30000" dirty="0" err="1">
                <a:solidFill>
                  <a:prstClr val="black"/>
                </a:solidFill>
              </a:rPr>
              <a:t>М</a:t>
            </a:r>
            <a:r>
              <a:rPr lang="ru-RU" sz="1100" b="1" dirty="0">
                <a:solidFill>
                  <a:prstClr val="black"/>
                </a:solidFill>
              </a:rPr>
              <a:t> / Описание </a:t>
            </a:r>
            <a:r>
              <a:rPr lang="ru-RU" sz="1100" b="1" dirty="0" err="1">
                <a:solidFill>
                  <a:prstClr val="black"/>
                </a:solidFill>
              </a:rPr>
              <a:t>анализа</a:t>
            </a:r>
            <a:r>
              <a:rPr lang="ru-RU" sz="1100" b="1" baseline="30000" dirty="0" err="1">
                <a:solidFill>
                  <a:prstClr val="black"/>
                </a:solidFill>
              </a:rPr>
              <a:t>С</a:t>
            </a:r>
            <a:r>
              <a:rPr lang="ru-RU" sz="1100" b="1" dirty="0">
                <a:solidFill>
                  <a:prstClr val="black"/>
                </a:solidFill>
              </a:rPr>
              <a:t>: </a:t>
            </a:r>
            <a:r>
              <a:rPr lang="ru-RU" sz="1100" dirty="0">
                <a:solidFill>
                  <a:prstClr val="black"/>
                </a:solidFill>
              </a:rPr>
              <a:t>заполняется в соответствии с </a:t>
            </a:r>
            <a:r>
              <a:rPr lang="ru-RU" sz="1100" dirty="0">
                <a:solidFill>
                  <a:prstClr val="black"/>
                </a:solidFill>
                <a:hlinkClick r:id="rId25" action="ppaction://hlinksldjump"/>
              </a:rPr>
              <a:t>требованиями к наименованию расследования.</a:t>
            </a:r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Формат расследования: </a:t>
            </a:r>
            <a:r>
              <a:rPr lang="ru-RU" sz="1100" dirty="0">
                <a:solidFill>
                  <a:prstClr val="black"/>
                </a:solidFill>
              </a:rPr>
              <a:t>указывается в соответствии с требованиями Таблицы 2. «Критерии выбора формата и сроков проведения расследования, состава комиссии» </a:t>
            </a:r>
            <a:r>
              <a:rPr lang="ru-RU" sz="1100" dirty="0" err="1">
                <a:solidFill>
                  <a:prstClr val="black"/>
                </a:solidFill>
                <a:hlinkClick r:id="rId26"/>
              </a:rPr>
              <a:t>СТП</a:t>
            </a:r>
            <a:r>
              <a:rPr lang="ru-RU" sz="1100" dirty="0">
                <a:solidFill>
                  <a:prstClr val="black"/>
                </a:solidFill>
                <a:hlinkClick r:id="rId26"/>
              </a:rPr>
              <a:t> СР/</a:t>
            </a:r>
            <a:r>
              <a:rPr lang="ru-RU" sz="1100" dirty="0" err="1">
                <a:solidFill>
                  <a:prstClr val="black"/>
                </a:solidFill>
                <a:hlinkClick r:id="rId26"/>
              </a:rPr>
              <a:t>НиР</a:t>
            </a:r>
            <a:r>
              <a:rPr lang="ru-RU" sz="1100" dirty="0">
                <a:solidFill>
                  <a:prstClr val="black"/>
                </a:solidFill>
                <a:hlinkClick r:id="rId26"/>
              </a:rPr>
              <a:t>/ПР07</a:t>
            </a:r>
            <a:r>
              <a:rPr lang="ru-RU" sz="1100" dirty="0">
                <a:solidFill>
                  <a:prstClr val="black"/>
                </a:solidFill>
              </a:rPr>
              <a:t>. Влияет на выгрузку расследований в оперативный ДБ и загрузку предприятия. 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Есть пострадавшие?: </a:t>
            </a:r>
            <a:r>
              <a:rPr lang="ru-RU" sz="1100" dirty="0">
                <a:solidFill>
                  <a:prstClr val="black"/>
                </a:solidFill>
              </a:rPr>
              <a:t>указывается в случае организации расследования с пострадавшим по </a:t>
            </a:r>
            <a:r>
              <a:rPr lang="ru-RU" sz="1100" dirty="0">
                <a:solidFill>
                  <a:srgbClr val="00313C"/>
                </a:solidFill>
              </a:rPr>
              <a:t>СТП СР/</a:t>
            </a:r>
            <a:r>
              <a:rPr lang="ru-RU" sz="1100" dirty="0" err="1">
                <a:solidFill>
                  <a:srgbClr val="00313C"/>
                </a:solidFill>
              </a:rPr>
              <a:t>ОТПБиЭ</a:t>
            </a:r>
            <a:r>
              <a:rPr lang="ru-RU" sz="1100" dirty="0">
                <a:solidFill>
                  <a:srgbClr val="00313C"/>
                </a:solidFill>
              </a:rPr>
              <a:t>/ПР01 «Порядок оповещения и внутреннего расследования происшествий»</a:t>
            </a:r>
            <a:r>
              <a:rPr lang="ru-RU" sz="1100" dirty="0">
                <a:solidFill>
                  <a:prstClr val="black"/>
                </a:solidFill>
              </a:rPr>
              <a:t>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Дата начала события: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из поля "Фактическая дата начала" по первому связанному событию из модуля </a:t>
            </a:r>
            <a:r>
              <a:rPr lang="ru-RU" sz="1100" dirty="0" err="1">
                <a:solidFill>
                  <a:prstClr val="black"/>
                </a:solidFill>
              </a:rPr>
              <a:t>PLA</a:t>
            </a:r>
            <a:r>
              <a:rPr lang="ru-RU" sz="1100" dirty="0">
                <a:solidFill>
                  <a:prstClr val="black"/>
                </a:solidFill>
              </a:rPr>
              <a:t>/</a:t>
            </a:r>
            <a:r>
              <a:rPr lang="ru-RU" sz="1100" dirty="0" err="1">
                <a:solidFill>
                  <a:prstClr val="black"/>
                </a:solidFill>
              </a:rPr>
              <a:t>УПП</a:t>
            </a:r>
            <a:r>
              <a:rPr lang="ru-RU" sz="1100" dirty="0">
                <a:solidFill>
                  <a:prstClr val="black"/>
                </a:solidFill>
              </a:rPr>
              <a:t> либо указывается вручную датой реализации события при проведении расследований по событиям с потерями, не регистрируемым в модуле </a:t>
            </a:r>
            <a:r>
              <a:rPr lang="ru-RU" sz="1100" dirty="0" err="1">
                <a:solidFill>
                  <a:prstClr val="black"/>
                </a:solidFill>
              </a:rPr>
              <a:t>PLA</a:t>
            </a:r>
            <a:r>
              <a:rPr lang="ru-RU" sz="1100" dirty="0">
                <a:solidFill>
                  <a:prstClr val="black"/>
                </a:solidFill>
              </a:rPr>
              <a:t>/</a:t>
            </a:r>
            <a:r>
              <a:rPr lang="ru-RU" sz="1100" dirty="0" err="1">
                <a:solidFill>
                  <a:prstClr val="black"/>
                </a:solidFill>
              </a:rPr>
              <a:t>УПП</a:t>
            </a:r>
            <a:r>
              <a:rPr lang="ru-RU" sz="1100" dirty="0">
                <a:solidFill>
                  <a:prstClr val="black"/>
                </a:solidFill>
              </a:rPr>
              <a:t>. От значения в данном поле рассчитывается срок расследования для событий, зарегистрированных в модуле </a:t>
            </a:r>
            <a:r>
              <a:rPr lang="ru-RU" sz="1100" dirty="0" err="1">
                <a:solidFill>
                  <a:prstClr val="black"/>
                </a:solidFill>
              </a:rPr>
              <a:t>PLA</a:t>
            </a:r>
            <a:r>
              <a:rPr lang="ru-RU" sz="1100" dirty="0">
                <a:solidFill>
                  <a:prstClr val="black"/>
                </a:solidFill>
              </a:rPr>
              <a:t>/</a:t>
            </a:r>
            <a:r>
              <a:rPr lang="ru-RU" sz="1100" dirty="0" err="1">
                <a:solidFill>
                  <a:prstClr val="black"/>
                </a:solidFill>
              </a:rPr>
              <a:t>УПП</a:t>
            </a:r>
            <a:r>
              <a:rPr lang="ru-RU" sz="1100" dirty="0">
                <a:solidFill>
                  <a:prstClr val="black"/>
                </a:solidFill>
              </a:rPr>
              <a:t> и связанных с расследованием.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Дата начала анализа: </a:t>
            </a:r>
            <a:r>
              <a:rPr lang="ru-RU" sz="1100" dirty="0">
                <a:solidFill>
                  <a:prstClr val="black"/>
                </a:solidFill>
              </a:rPr>
              <a:t>указывается непосредственной датой начала анализа. От значения в данном поле рассчитывается срок расследования для событий, не зарегистрированных в модуле </a:t>
            </a:r>
            <a:r>
              <a:rPr lang="ru-RU" sz="1100" dirty="0" err="1">
                <a:solidFill>
                  <a:prstClr val="black"/>
                </a:solidFill>
              </a:rPr>
              <a:t>PLA</a:t>
            </a:r>
            <a:r>
              <a:rPr lang="ru-RU" sz="1100" dirty="0">
                <a:solidFill>
                  <a:prstClr val="black"/>
                </a:solidFill>
              </a:rPr>
              <a:t>/УПП.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2 </a:t>
            </a:r>
            <a:r>
              <a:rPr lang="ru-RU" sz="1100" b="1" dirty="0">
                <a:solidFill>
                  <a:prstClr val="black"/>
                </a:solidFill>
              </a:rPr>
              <a:t>Дата отправки на согласование: </a:t>
            </a:r>
            <a:r>
              <a:rPr lang="ru-RU" sz="1100" dirty="0">
                <a:solidFill>
                  <a:prstClr val="black"/>
                </a:solidFill>
              </a:rPr>
              <a:t>указывается дата завершения анализа с последующей автоматизированной отправкой уведомления комиссии / рабочей группе о необходимости согласования.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Дата завершения анализа: </a:t>
            </a:r>
            <a:r>
              <a:rPr lang="ru-RU" sz="1100" dirty="0">
                <a:solidFill>
                  <a:prstClr val="black"/>
                </a:solidFill>
              </a:rPr>
              <a:t>Автоматически подставляется дата, когда последний участник группы согласует анализ.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Дата публикации: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датой публикации отчёта в информационной системе.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</a:t>
            </a:r>
            <a:r>
              <a:rPr lang="ru-RU" sz="1100" b="1" dirty="0">
                <a:solidFill>
                  <a:prstClr val="black"/>
                </a:solidFill>
              </a:rPr>
              <a:t> Классификация происшествия: </a:t>
            </a:r>
            <a:r>
              <a:rPr lang="ru-RU" sz="1100" dirty="0">
                <a:solidFill>
                  <a:prstClr val="black"/>
                </a:solidFill>
              </a:rPr>
              <a:t>выбирается в соответствие с классификацией данного события в </a:t>
            </a:r>
            <a:r>
              <a:rPr lang="ru-RU" sz="1100" dirty="0">
                <a:solidFill>
                  <a:prstClr val="black"/>
                </a:solidFill>
                <a:hlinkClick r:id="rId27"/>
              </a:rPr>
              <a:t>реестре происшествий ПАО «СИБУР Холдинг»</a:t>
            </a:r>
            <a:r>
              <a:rPr lang="ru-RU" sz="1100" dirty="0">
                <a:solidFill>
                  <a:prstClr val="black"/>
                </a:solidFill>
              </a:rPr>
              <a:t>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Категория причины: </a:t>
            </a:r>
            <a:r>
              <a:rPr lang="ru-RU" sz="1100" dirty="0">
                <a:solidFill>
                  <a:prstClr val="black"/>
                </a:solidFill>
              </a:rPr>
              <a:t>выбирается в соответствие с требованиями к </a:t>
            </a:r>
            <a:r>
              <a:rPr lang="ru-RU" sz="1100" dirty="0">
                <a:solidFill>
                  <a:prstClr val="black"/>
                </a:solidFill>
                <a:hlinkClick r:id="rId28" action="ppaction://hlinksldjump"/>
              </a:rPr>
              <a:t>категоризации события по результатам расследования</a:t>
            </a:r>
            <a:r>
              <a:rPr lang="ru-RU" sz="1100" dirty="0">
                <a:solidFill>
                  <a:prstClr val="black"/>
                </a:solidFill>
              </a:rPr>
              <a:t>. Выбранная категория приводит к автоматическому изменению в отчетных системах и графиках, в случае их отличия от значения, основанного на первичной категории и подкатегории события.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ЦК и ЭС:</a:t>
            </a:r>
            <a:r>
              <a:rPr lang="ru-RU" sz="1100" dirty="0">
                <a:solidFill>
                  <a:prstClr val="black"/>
                </a:solidFill>
              </a:rPr>
              <a:t> Центр компетенции и экспертная сеть выбирается в зависимости от наиболее значимого выявленного фактора, что в дальнейшем определить кому необходимо будет оформить извлеченный урок и разработать тиражируемые мероприятия. Перечень центров компетенций и экспертных сетей указан в приложении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6"/>
              </a:rPr>
              <a:t>СР/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6"/>
              </a:rPr>
              <a:t>НиР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6"/>
              </a:rPr>
              <a:t>/ПР07/</a:t>
            </a:r>
            <a:r>
              <a:rPr lang="ru-RU" sz="1100" dirty="0">
                <a:solidFill>
                  <a:srgbClr val="000000"/>
                </a:solidFill>
                <a:latin typeface="Arial"/>
                <a:hlinkClick r:id="rId26"/>
              </a:rPr>
              <a:t>11</a:t>
            </a:r>
            <a:r>
              <a:rPr lang="ru-RU" sz="1100" dirty="0">
                <a:solidFill>
                  <a:prstClr val="black"/>
                </a:solidFill>
              </a:rPr>
              <a:t>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2 </a:t>
            </a:r>
            <a:r>
              <a:rPr lang="ru-RU" sz="1100" b="1" dirty="0">
                <a:solidFill>
                  <a:prstClr val="black"/>
                </a:solidFill>
              </a:rPr>
              <a:t>Потери по расходным нормам, млн руб.: </a:t>
            </a:r>
            <a:r>
              <a:rPr lang="ru-RU" sz="1100" dirty="0">
                <a:solidFill>
                  <a:prstClr val="black"/>
                </a:solidFill>
              </a:rPr>
              <a:t>заполняется уровнем потерь по расходным нормам (</a:t>
            </a:r>
            <a:r>
              <a:rPr lang="ru-RU" sz="1100" dirty="0">
                <a:solidFill>
                  <a:srgbClr val="000000"/>
                </a:solidFill>
              </a:rPr>
              <a:t>сырье, энергоресурсы и закупаемая химическая продукция)</a:t>
            </a:r>
            <a:r>
              <a:rPr lang="ru-RU" sz="1100" dirty="0">
                <a:solidFill>
                  <a:prstClr val="black"/>
                </a:solidFill>
              </a:rPr>
              <a:t> на основе предоставленной информации от ВИП / ВИТ из информационной системы </a:t>
            </a:r>
            <a:r>
              <a:rPr lang="ru-RU" sz="1100" dirty="0" err="1">
                <a:solidFill>
                  <a:prstClr val="black"/>
                </a:solidFill>
              </a:rPr>
              <a:t>ТМБ</a:t>
            </a:r>
            <a:r>
              <a:rPr lang="ru-RU" sz="1100" dirty="0">
                <a:solidFill>
                  <a:prstClr val="black"/>
                </a:solidFill>
              </a:rPr>
              <a:t> и актуализируются по результатам балансовой комиссии.</a:t>
            </a:r>
          </a:p>
          <a:p>
            <a:r>
              <a:rPr lang="en-US" sz="1100" b="1" baseline="30000" dirty="0">
                <a:solidFill>
                  <a:prstClr val="black"/>
                </a:solidFill>
              </a:rPr>
              <a:t>2</a:t>
            </a:r>
            <a:r>
              <a:rPr lang="ru-RU" sz="1100" b="1" baseline="30000" dirty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Срок расследования продлен на, дней: </a:t>
            </a:r>
            <a:r>
              <a:rPr lang="ru-RU" sz="1100" dirty="0">
                <a:solidFill>
                  <a:prstClr val="black"/>
                </a:solidFill>
              </a:rPr>
              <a:t>заполняется главным аналитиком (для базового анализа / быстрого расследования) или администратором процесса АКП (для полного расследования). Значение — количество дней продления согласно п. 3.2.21 </a:t>
            </a:r>
            <a:r>
              <a:rPr lang="ru-RU" sz="1100" dirty="0" err="1">
                <a:solidFill>
                  <a:prstClr val="black"/>
                </a:solidFill>
              </a:rPr>
              <a:t>СТП</a:t>
            </a:r>
            <a:r>
              <a:rPr lang="ru-RU" sz="1100" dirty="0">
                <a:solidFill>
                  <a:prstClr val="black"/>
                </a:solidFill>
              </a:rPr>
              <a:t> СР/</a:t>
            </a:r>
            <a:r>
              <a:rPr lang="ru-RU" sz="1100" dirty="0" err="1">
                <a:solidFill>
                  <a:prstClr val="black"/>
                </a:solidFill>
              </a:rPr>
              <a:t>НиР</a:t>
            </a:r>
            <a:r>
              <a:rPr lang="ru-RU" sz="1100" dirty="0">
                <a:solidFill>
                  <a:prstClr val="black"/>
                </a:solidFill>
              </a:rPr>
              <a:t>/ПР07.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Продолжение на следующем слайде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0512" y="6329354"/>
            <a:ext cx="9837211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ru-RU" b="0" baseline="30000" dirty="0">
                <a:solidFill>
                  <a:schemeClr val="tx1"/>
                </a:solidFill>
              </a:rPr>
              <a:t>1 </a:t>
            </a:r>
            <a:r>
              <a:rPr lang="ru-RU" sz="800" b="0" dirty="0">
                <a:solidFill>
                  <a:schemeClr val="tx1"/>
                </a:solidFill>
              </a:rPr>
              <a:t>Доступны поля в </a:t>
            </a:r>
            <a:r>
              <a:rPr lang="ru-RU" sz="800" b="0" dirty="0" err="1">
                <a:solidFill>
                  <a:schemeClr val="tx1"/>
                </a:solidFill>
              </a:rPr>
              <a:t>ИС</a:t>
            </a:r>
            <a:r>
              <a:rPr lang="ru-RU" sz="800" b="0" dirty="0">
                <a:solidFill>
                  <a:schemeClr val="tx1"/>
                </a:solidFill>
              </a:rPr>
              <a:t> </a:t>
            </a:r>
            <a:r>
              <a:rPr lang="en-US" sz="800" b="0" dirty="0" err="1">
                <a:solidFill>
                  <a:schemeClr val="tx1"/>
                </a:solidFill>
              </a:rPr>
              <a:t>Meridium</a:t>
            </a:r>
            <a:r>
              <a:rPr lang="en-US" sz="800" b="0" dirty="0">
                <a:solidFill>
                  <a:schemeClr val="tx1"/>
                </a:solidFill>
              </a:rPr>
              <a:t> &amp; </a:t>
            </a:r>
            <a:r>
              <a:rPr lang="ru-RU" sz="800" b="0" dirty="0" err="1">
                <a:solidFill>
                  <a:schemeClr val="tx1"/>
                </a:solidFill>
              </a:rPr>
              <a:t>СУПРА</a:t>
            </a:r>
            <a:endParaRPr lang="ru-RU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2 </a:t>
            </a:r>
            <a:r>
              <a:rPr lang="ru-RU" sz="800" b="0" dirty="0">
                <a:solidFill>
                  <a:schemeClr val="tx1"/>
                </a:solidFill>
              </a:rPr>
              <a:t>Доступны поля только в </a:t>
            </a:r>
            <a:r>
              <a:rPr lang="ru-RU" sz="800" b="0" dirty="0" err="1">
                <a:solidFill>
                  <a:schemeClr val="tx1"/>
                </a:solidFill>
              </a:rPr>
              <a:t>ИС</a:t>
            </a:r>
            <a:r>
              <a:rPr lang="ru-RU" sz="800" b="0" dirty="0">
                <a:solidFill>
                  <a:schemeClr val="tx1"/>
                </a:solidFill>
              </a:rPr>
              <a:t> </a:t>
            </a:r>
            <a:r>
              <a:rPr lang="en-US" sz="800" b="0" dirty="0" err="1">
                <a:solidFill>
                  <a:schemeClr val="tx1"/>
                </a:solidFill>
              </a:rPr>
              <a:t>Meridium</a:t>
            </a:r>
            <a:endParaRPr lang="en-US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М </a:t>
            </a:r>
            <a:r>
              <a:rPr lang="ru-RU" sz="800" b="0" dirty="0">
                <a:solidFill>
                  <a:schemeClr val="tx1"/>
                </a:solidFill>
              </a:rPr>
              <a:t>Наименование поля / вкладки в </a:t>
            </a:r>
            <a:r>
              <a:rPr lang="ru-RU" sz="800" b="0" dirty="0" err="1">
                <a:solidFill>
                  <a:schemeClr val="tx1"/>
                </a:solidFill>
              </a:rPr>
              <a:t>Меридиум</a:t>
            </a:r>
            <a:endParaRPr lang="ru-RU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С</a:t>
            </a:r>
            <a:r>
              <a:rPr lang="ru-RU" sz="800" b="0" dirty="0">
                <a:solidFill>
                  <a:schemeClr val="tx1"/>
                </a:solidFill>
              </a:rPr>
              <a:t> Наименование поля / вкладки в </a:t>
            </a:r>
            <a:r>
              <a:rPr lang="ru-RU" sz="800" b="0" dirty="0" err="1">
                <a:solidFill>
                  <a:schemeClr val="tx1"/>
                </a:solidFill>
              </a:rPr>
              <a:t>СУПРА</a:t>
            </a:r>
            <a:endParaRPr lang="ru-RU" sz="800" b="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75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53" imgH="353" progId="TCLayout.ActiveDocument.1">
                  <p:embed/>
                </p:oleObj>
              </mc:Choice>
              <mc:Fallback>
                <p:oleObj name="Слайд think-cell" r:id="rId19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3.7. Порядок оформления извлеченного урока</a:t>
            </a:r>
            <a:r>
              <a:rPr lang="en-US" sz="1200" b="1" baseline="30000" dirty="0">
                <a:latin typeface="+mj-lt"/>
              </a:rPr>
              <a:t>1</a:t>
            </a:r>
            <a:endParaRPr lang="ru-RU" sz="1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843" y="849248"/>
            <a:ext cx="1159065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заполнению извлеченного урока → Параметры</a:t>
            </a:r>
            <a:r>
              <a:rPr lang="ru-RU" sz="1100" b="1" baseline="30000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ID </a:t>
            </a:r>
            <a:r>
              <a:rPr lang="ru-RU" sz="1100" b="1" dirty="0">
                <a:solidFill>
                  <a:prstClr val="black"/>
                </a:solidFill>
              </a:rPr>
              <a:t>рекомендации: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Заголовок рекомендации: </a:t>
            </a:r>
            <a:r>
              <a:rPr lang="ru-RU" sz="1100" dirty="0">
                <a:solidFill>
                  <a:prstClr val="black"/>
                </a:solidFill>
              </a:rPr>
              <a:t>заполняется коротко и в именительном падеже. Пример: Организация работ.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Описание рекомендации: </a:t>
            </a:r>
            <a:r>
              <a:rPr lang="ru-RU" sz="1100" dirty="0">
                <a:solidFill>
                  <a:prstClr val="black"/>
                </a:solidFill>
              </a:rPr>
              <a:t>заполняется по требованиям </a:t>
            </a:r>
            <a:r>
              <a:rPr lang="en-US" sz="1100" dirty="0" err="1">
                <a:solidFill>
                  <a:prstClr val="black"/>
                </a:solidFill>
                <a:hlinkClick r:id="rId21" action="ppaction://hlinksldjump"/>
              </a:rPr>
              <a:t>SMARt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и в винительном падеже. </a:t>
            </a:r>
          </a:p>
          <a:p>
            <a:r>
              <a:rPr lang="ru-RU" sz="1100" b="1" dirty="0">
                <a:solidFill>
                  <a:prstClr val="black"/>
                </a:solidFill>
                <a:highlight>
                  <a:srgbClr val="FFFF00"/>
                </a:highlight>
              </a:rPr>
              <a:t>Область влияния: </a:t>
            </a:r>
            <a:r>
              <a:rPr lang="ru-RU" sz="1100" dirty="0">
                <a:solidFill>
                  <a:prstClr val="black"/>
                </a:solidFill>
                <a:highlight>
                  <a:srgbClr val="FFFF00"/>
                </a:highlight>
              </a:rPr>
              <a:t>выбирается тип мероприятия из выпадающего списка, предварительно заполнено «Тиражируемое»;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Категория: </a:t>
            </a:r>
            <a:r>
              <a:rPr lang="ru-RU" sz="1100" dirty="0">
                <a:solidFill>
                  <a:prstClr val="black"/>
                </a:solidFill>
              </a:rPr>
              <a:t>выбирается категория мероприятия из выпадающего списка;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Основание: </a:t>
            </a:r>
            <a:r>
              <a:rPr lang="ru-RU" sz="1100" dirty="0">
                <a:solidFill>
                  <a:prstClr val="black"/>
                </a:solidFill>
              </a:rPr>
              <a:t>выбирается основание (Выученные уроки, тиражирование практик) мероприятия из выпадающего списка;</a:t>
            </a:r>
          </a:p>
          <a:p>
            <a:r>
              <a:rPr lang="ru-RU" sz="1100" b="1" dirty="0">
                <a:solidFill>
                  <a:prstClr val="black"/>
                </a:solidFill>
                <a:highlight>
                  <a:srgbClr val="FFFF00"/>
                </a:highlight>
              </a:rPr>
              <a:t>Ссылка на анализ: </a:t>
            </a:r>
            <a:r>
              <a:rPr lang="ru-RU" sz="1100" dirty="0">
                <a:solidFill>
                  <a:prstClr val="black"/>
                </a:solidFill>
                <a:highlight>
                  <a:srgbClr val="FFFF00"/>
                </a:highlight>
              </a:rPr>
              <a:t>заполняется автоматически;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Целевая дата завершения: </a:t>
            </a:r>
            <a:r>
              <a:rPr lang="ru-RU" sz="1100" dirty="0">
                <a:solidFill>
                  <a:prstClr val="black"/>
                </a:solidFill>
              </a:rPr>
              <a:t>указывается непосредственный срок исполнения мероприятия по требованиям </a:t>
            </a:r>
            <a:r>
              <a:rPr lang="en-US" sz="1100" dirty="0" err="1">
                <a:solidFill>
                  <a:prstClr val="black"/>
                </a:solidFill>
                <a:hlinkClick r:id="rId21" action="ppaction://hlinksldjump"/>
              </a:rPr>
              <a:t>smarT</a:t>
            </a:r>
            <a:r>
              <a:rPr lang="en-US" sz="1100" dirty="0">
                <a:solidFill>
                  <a:prstClr val="black"/>
                </a:solidFill>
              </a:rPr>
              <a:t>.</a:t>
            </a:r>
            <a:endParaRPr lang="ru-RU" sz="11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Ответственный: </a:t>
            </a:r>
            <a:r>
              <a:rPr lang="ru-RU" sz="1100" dirty="0">
                <a:solidFill>
                  <a:prstClr val="black"/>
                </a:solidFill>
              </a:rPr>
              <a:t>выбирается сотрудник предприятия;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Уведомить: </a:t>
            </a:r>
            <a:r>
              <a:rPr lang="ru-RU" sz="1100" dirty="0">
                <a:solidFill>
                  <a:prstClr val="black"/>
                </a:solidFill>
              </a:rPr>
              <a:t>указывается непосредственный руководитель ответственного за мероприятие;</a:t>
            </a:r>
          </a:p>
          <a:p>
            <a:r>
              <a:rPr lang="ru-RU" sz="1100" b="1" dirty="0">
                <a:solidFill>
                  <a:prstClr val="black"/>
                </a:solidFill>
                <a:highlight>
                  <a:srgbClr val="FFFF00"/>
                </a:highlight>
              </a:rPr>
              <a:t>Автор: </a:t>
            </a:r>
            <a:r>
              <a:rPr lang="ru-RU" sz="1100" dirty="0">
                <a:solidFill>
                  <a:prstClr val="black"/>
                </a:solidFill>
                <a:highlight>
                  <a:srgbClr val="FFFF00"/>
                </a:highlight>
              </a:rPr>
              <a:t>заполняется автоматически автором извлеченного урока;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Статус: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в статусе «Создано», после согласования руководителем службы ФЭП КЦ корректируется на «Утверждено»;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Предупредить пользователя: </a:t>
            </a:r>
            <a:r>
              <a:rPr lang="ru-RU" sz="1100" dirty="0">
                <a:solidFill>
                  <a:prstClr val="black"/>
                </a:solidFill>
              </a:rPr>
              <a:t>выбирается сотрудник предприятия;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Предупредить пользователя: </a:t>
            </a:r>
            <a:r>
              <a:rPr lang="ru-RU" sz="1100" dirty="0">
                <a:solidFill>
                  <a:prstClr val="black"/>
                </a:solidFill>
              </a:rPr>
              <a:t>заполняется при необходимости ручной настройки информирования по мероприятию ответственного лица;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Дней до наступления: </a:t>
            </a:r>
            <a:r>
              <a:rPr lang="ru-RU" sz="1100" dirty="0">
                <a:solidFill>
                  <a:prstClr val="black"/>
                </a:solidFill>
              </a:rPr>
              <a:t>заполняется при необходимости ручной настройки информирования по мероприятию ответственного лица;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Частота предупреждения: </a:t>
            </a:r>
            <a:r>
              <a:rPr lang="ru-RU" sz="1100" dirty="0">
                <a:solidFill>
                  <a:prstClr val="black"/>
                </a:solidFill>
              </a:rPr>
              <a:t>заполняется при необходимости ручной настройки информирования по мероприятию ответственного лица;</a:t>
            </a:r>
          </a:p>
          <a:p>
            <a:r>
              <a:rPr lang="ru-RU" sz="1100" b="1">
                <a:solidFill>
                  <a:prstClr val="black"/>
                </a:solidFill>
              </a:rPr>
              <a:t>Отправлять </a:t>
            </a:r>
            <a:r>
              <a:rPr lang="ru-RU" sz="1100" b="1" dirty="0">
                <a:solidFill>
                  <a:prstClr val="black"/>
                </a:solidFill>
              </a:rPr>
              <a:t>сообщение ежедневно: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автоматически, с логикой: до срока реализации мероприятия остается менее одной недели, направлять уведомление ежедневно;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Отправлять сообщение еженедельно: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автоматически, с логикой: до срока реализации мероприятия остается менее одного месяца, направлять уведомление еженедельно;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Отправлять сообщение ежедневно: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автоматически, с логикой: до срока реализации мероприятия остается более одного месяца, направлять уведомление ежемесячно;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endParaRPr lang="ru-RU" sz="1100" dirty="0">
              <a:solidFill>
                <a:prstClr val="black"/>
              </a:solidFill>
            </a:endParaRPr>
          </a:p>
          <a:p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9844" y="6321668"/>
            <a:ext cx="983721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1 </a:t>
            </a:r>
            <a:r>
              <a:rPr lang="ru-RU" sz="800" b="0" dirty="0">
                <a:solidFill>
                  <a:schemeClr val="tx1"/>
                </a:solidFill>
              </a:rPr>
              <a:t>Заполняется </a:t>
            </a:r>
            <a:r>
              <a:rPr lang="ru-RU" sz="800" b="0">
                <a:solidFill>
                  <a:schemeClr val="tx1"/>
                </a:solidFill>
              </a:rPr>
              <a:t>руководителем ЦК </a:t>
            </a:r>
            <a:r>
              <a:rPr lang="ru-RU" sz="800" b="0" dirty="0">
                <a:solidFill>
                  <a:schemeClr val="tx1"/>
                </a:solidFill>
              </a:rPr>
              <a:t>или лидером ЭС;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0046025" y="228555"/>
            <a:ext cx="1836912" cy="270925"/>
            <a:chOff x="10272872" y="20657"/>
            <a:chExt cx="1836912" cy="270925"/>
          </a:xfrm>
        </p:grpSpPr>
        <p:sp>
          <p:nvSpPr>
            <p:cNvPr id="28" name="Freeform: Shape 158">
              <a:extLst>
                <a:ext uri="{FF2B5EF4-FFF2-40B4-BE49-F238E27FC236}">
                  <a16:creationId xmlns:a16="http://schemas.microsoft.com/office/drawing/2014/main" id="{F4F9E692-AE8C-4FC4-A89B-E6184CB7409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635114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B2D2D8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3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47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36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44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38" name="Freeform: Shape 170">
              <a:extLst>
                <a:ext uri="{FF2B5EF4-FFF2-40B4-BE49-F238E27FC236}">
                  <a16:creationId xmlns:a16="http://schemas.microsoft.com/office/drawing/2014/main" id="{9922053E-E6BB-46F5-AFA6-3CD333C80E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359598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0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2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23" name="Пятиугольник 22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2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48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F8C0ED-19AB-6103-80A9-6C646C78EEF8}"/>
              </a:ext>
            </a:extLst>
          </p:cNvPr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7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Алгоритм анализа эффективности СУР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29D5B6-29D4-B2D0-CDCE-EA2234087AB4}"/>
              </a:ext>
            </a:extLst>
          </p:cNvPr>
          <p:cNvSpPr/>
          <p:nvPr/>
        </p:nvSpPr>
        <p:spPr bwMode="auto">
          <a:xfrm>
            <a:off x="10242152" y="1241649"/>
            <a:ext cx="1820988" cy="4775767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881" tIns="22940" rIns="45881" bIns="229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883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Связь с ЧФ и системными причинами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E5B4E2-CF92-B0AC-4120-4F380EF55BE3}"/>
              </a:ext>
            </a:extLst>
          </p:cNvPr>
          <p:cNvSpPr/>
          <p:nvPr/>
        </p:nvSpPr>
        <p:spPr bwMode="auto">
          <a:xfrm>
            <a:off x="5748766" y="1241648"/>
            <a:ext cx="1389438" cy="4775768"/>
          </a:xfrm>
          <a:prstGeom prst="rect">
            <a:avLst/>
          </a:prstGeom>
          <a:solidFill>
            <a:srgbClr val="E5F2F2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881" tIns="22940" rIns="45881" bIns="229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883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Категория для ДБ</a:t>
            </a:r>
          </a:p>
        </p:txBody>
      </p:sp>
      <p:sp>
        <p:nvSpPr>
          <p:cNvPr id="8" name="Скругленный прямоугольник 68">
            <a:extLst>
              <a:ext uri="{FF2B5EF4-FFF2-40B4-BE49-F238E27FC236}">
                <a16:creationId xmlns:a16="http://schemas.microsoft.com/office/drawing/2014/main" id="{984307F5-62A5-D19D-61B8-163963989A6D}"/>
              </a:ext>
            </a:extLst>
          </p:cNvPr>
          <p:cNvSpPr/>
          <p:nvPr/>
        </p:nvSpPr>
        <p:spPr bwMode="auto">
          <a:xfrm>
            <a:off x="2729920" y="2653985"/>
            <a:ext cx="812830" cy="202401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Риск был в РРП до события?</a:t>
            </a:r>
          </a:p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4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6F742EB-4951-5909-3D1E-6ED458F580B6}"/>
              </a:ext>
            </a:extLst>
          </p:cNvPr>
          <p:cNvCxnSpPr>
            <a:stCxn id="8" idx="3"/>
            <a:endCxn id="13" idx="1"/>
          </p:cNvCxnSpPr>
          <p:nvPr/>
        </p:nvCxnSpPr>
        <p:spPr bwMode="auto">
          <a:xfrm flipV="1">
            <a:off x="3542750" y="2755042"/>
            <a:ext cx="294262" cy="144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Скругленный прямоугольник 126">
            <a:extLst>
              <a:ext uri="{FF2B5EF4-FFF2-40B4-BE49-F238E27FC236}">
                <a16:creationId xmlns:a16="http://schemas.microsoft.com/office/drawing/2014/main" id="{F69EAE75-9ACC-9D88-4EED-D48BC09F5C0D}"/>
              </a:ext>
            </a:extLst>
          </p:cNvPr>
          <p:cNvSpPr/>
          <p:nvPr/>
        </p:nvSpPr>
        <p:spPr bwMode="auto">
          <a:xfrm>
            <a:off x="2526241" y="2227569"/>
            <a:ext cx="1220188" cy="202401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Впиши в ячейку номер риска в РРП, или прикрепи ссылку на РРП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32E6F-C9EB-0BCC-26FB-8EB575B15425}"/>
              </a:ext>
            </a:extLst>
          </p:cNvPr>
          <p:cNvSpPr txBox="1"/>
          <p:nvPr/>
        </p:nvSpPr>
        <p:spPr>
          <a:xfrm>
            <a:off x="3113990" y="2451583"/>
            <a:ext cx="281959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0C46E-B143-2224-DE79-9E14CDBE046F}"/>
              </a:ext>
            </a:extLst>
          </p:cNvPr>
          <p:cNvSpPr txBox="1"/>
          <p:nvPr/>
        </p:nvSpPr>
        <p:spPr>
          <a:xfrm>
            <a:off x="3529000" y="2628829"/>
            <a:ext cx="340519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НЕТ</a:t>
            </a:r>
          </a:p>
        </p:txBody>
      </p:sp>
      <p:sp>
        <p:nvSpPr>
          <p:cNvPr id="13" name="Скругленный прямоугольник 129">
            <a:extLst>
              <a:ext uri="{FF2B5EF4-FFF2-40B4-BE49-F238E27FC236}">
                <a16:creationId xmlns:a16="http://schemas.microsoft.com/office/drawing/2014/main" id="{7B9E97AF-DF83-008C-9D8A-EFBACE0CADA3}"/>
              </a:ext>
            </a:extLst>
          </p:cNvPr>
          <p:cNvSpPr/>
          <p:nvPr/>
        </p:nvSpPr>
        <p:spPr bwMode="auto">
          <a:xfrm>
            <a:off x="3837011" y="2575475"/>
            <a:ext cx="1416604" cy="359132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Мероприятия по управлению риском были сформулированы ранее в виде процедур и инструкций базового процесса компании?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53D31C2-FF4A-AD2B-DD99-3D5E504D9A1F}"/>
              </a:ext>
            </a:extLst>
          </p:cNvPr>
          <p:cNvCxnSpPr>
            <a:stCxn id="13" idx="3"/>
            <a:endCxn id="16" idx="1"/>
          </p:cNvCxnSpPr>
          <p:nvPr/>
        </p:nvCxnSpPr>
        <p:spPr bwMode="auto">
          <a:xfrm>
            <a:off x="5253615" y="2755041"/>
            <a:ext cx="611754" cy="5010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AEEF6A-1692-E2A7-E4D5-BF46DD4298C8}"/>
              </a:ext>
            </a:extLst>
          </p:cNvPr>
          <p:cNvSpPr txBox="1"/>
          <p:nvPr/>
        </p:nvSpPr>
        <p:spPr>
          <a:xfrm>
            <a:off x="5356833" y="2628829"/>
            <a:ext cx="364984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НЕТ</a:t>
            </a:r>
          </a:p>
        </p:txBody>
      </p:sp>
      <p:sp>
        <p:nvSpPr>
          <p:cNvPr id="16" name="Скругленный прямоугольник 133">
            <a:extLst>
              <a:ext uri="{FF2B5EF4-FFF2-40B4-BE49-F238E27FC236}">
                <a16:creationId xmlns:a16="http://schemas.microsoft.com/office/drawing/2014/main" id="{A36A31BE-9AAE-D5B1-446C-48970A551BB8}"/>
              </a:ext>
            </a:extLst>
          </p:cNvPr>
          <p:cNvSpPr/>
          <p:nvPr/>
        </p:nvSpPr>
        <p:spPr bwMode="auto">
          <a:xfrm>
            <a:off x="5865369" y="2605949"/>
            <a:ext cx="1169227" cy="308206"/>
          </a:xfrm>
          <a:prstGeom prst="roundRect">
            <a:avLst/>
          </a:prstGeom>
          <a:solidFill>
            <a:srgbClr val="F58A1F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Результат=риск не выявлен (1)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22537D2-53DB-2CC6-5AF1-96F871B280AE}"/>
              </a:ext>
            </a:extLst>
          </p:cNvPr>
          <p:cNvCxnSpPr>
            <a:stCxn id="120" idx="6"/>
            <a:endCxn id="8" idx="1"/>
          </p:cNvCxnSpPr>
          <p:nvPr/>
        </p:nvCxnSpPr>
        <p:spPr bwMode="auto">
          <a:xfrm>
            <a:off x="313285" y="2745389"/>
            <a:ext cx="2416635" cy="9797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DBD8FB-1875-BB80-D7EE-AD3A19EA829A}"/>
              </a:ext>
            </a:extLst>
          </p:cNvPr>
          <p:cNvSpPr txBox="1"/>
          <p:nvPr/>
        </p:nvSpPr>
        <p:spPr>
          <a:xfrm>
            <a:off x="38302" y="2468649"/>
            <a:ext cx="436634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Начало</a:t>
            </a:r>
          </a:p>
        </p:txBody>
      </p:sp>
      <p:sp>
        <p:nvSpPr>
          <p:cNvPr id="19" name="Скругленный прямоугольник 156">
            <a:extLst>
              <a:ext uri="{FF2B5EF4-FFF2-40B4-BE49-F238E27FC236}">
                <a16:creationId xmlns:a16="http://schemas.microsoft.com/office/drawing/2014/main" id="{93481C51-5B77-FE76-0BF4-286C16B3679B}"/>
              </a:ext>
            </a:extLst>
          </p:cNvPr>
          <p:cNvSpPr/>
          <p:nvPr/>
        </p:nvSpPr>
        <p:spPr bwMode="auto">
          <a:xfrm>
            <a:off x="3737685" y="3693628"/>
            <a:ext cx="1610654" cy="294345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Мероприятия по управлению риском были выполнены до наступления события в полном соответствии с базовым процессом? </a:t>
            </a:r>
          </a:p>
        </p:txBody>
      </p:sp>
      <p:sp>
        <p:nvSpPr>
          <p:cNvPr id="20" name="Скругленный прямоугольник 158">
            <a:extLst>
              <a:ext uri="{FF2B5EF4-FFF2-40B4-BE49-F238E27FC236}">
                <a16:creationId xmlns:a16="http://schemas.microsoft.com/office/drawing/2014/main" id="{A3DE4CF6-96B8-F2B8-67D9-54F3DB7287C8}"/>
              </a:ext>
            </a:extLst>
          </p:cNvPr>
          <p:cNvSpPr/>
          <p:nvPr/>
        </p:nvSpPr>
        <p:spPr bwMode="auto">
          <a:xfrm>
            <a:off x="3723002" y="3156682"/>
            <a:ext cx="1644623" cy="364741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из списка базовый процесс и выбери гипотезу логического дерева, доказывающую это утверждение. Нет такой гипотезы –  дополняй логическое дерево</a:t>
            </a:r>
          </a:p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4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0F3E239-0CDD-E092-2A4C-B491E768B0AC}"/>
              </a:ext>
            </a:extLst>
          </p:cNvPr>
          <p:cNvCxnSpPr>
            <a:stCxn id="13" idx="2"/>
            <a:endCxn id="20" idx="0"/>
          </p:cNvCxnSpPr>
          <p:nvPr/>
        </p:nvCxnSpPr>
        <p:spPr bwMode="auto">
          <a:xfrm>
            <a:off x="4545314" y="2934607"/>
            <a:ext cx="0" cy="222075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F1DAE1-3B8F-6F57-7CF8-1F0C4B2CAC19}"/>
              </a:ext>
            </a:extLst>
          </p:cNvPr>
          <p:cNvSpPr txBox="1"/>
          <p:nvPr/>
        </p:nvSpPr>
        <p:spPr>
          <a:xfrm>
            <a:off x="4218778" y="2980564"/>
            <a:ext cx="338272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325D1-274F-ACE4-1EA5-AD3CEC53C538}"/>
              </a:ext>
            </a:extLst>
          </p:cNvPr>
          <p:cNvSpPr txBox="1"/>
          <p:nvPr/>
        </p:nvSpPr>
        <p:spPr>
          <a:xfrm>
            <a:off x="4519123" y="4042976"/>
            <a:ext cx="328668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ДА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D17C438-E816-8E0B-5DEB-DD358FAD0AB2}"/>
              </a:ext>
            </a:extLst>
          </p:cNvPr>
          <p:cNvCxnSpPr>
            <a:stCxn id="20" idx="2"/>
            <a:endCxn id="19" idx="0"/>
          </p:cNvCxnSpPr>
          <p:nvPr/>
        </p:nvCxnSpPr>
        <p:spPr bwMode="auto">
          <a:xfrm flipH="1">
            <a:off x="4543013" y="3521424"/>
            <a:ext cx="2301" cy="172204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E2EDDE4-93B4-0C35-BA59-447A2CBDEF8E}"/>
              </a:ext>
            </a:extLst>
          </p:cNvPr>
          <p:cNvCxnSpPr>
            <a:stCxn id="19" idx="2"/>
            <a:endCxn id="29" idx="0"/>
          </p:cNvCxnSpPr>
          <p:nvPr/>
        </p:nvCxnSpPr>
        <p:spPr bwMode="auto">
          <a:xfrm>
            <a:off x="4543013" y="3987973"/>
            <a:ext cx="2301" cy="241912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Скругленный прямоугольник 171">
            <a:extLst>
              <a:ext uri="{FF2B5EF4-FFF2-40B4-BE49-F238E27FC236}">
                <a16:creationId xmlns:a16="http://schemas.microsoft.com/office/drawing/2014/main" id="{29D084BF-0FE6-2CA0-E970-0CACB67DA8C4}"/>
              </a:ext>
            </a:extLst>
          </p:cNvPr>
          <p:cNvSpPr/>
          <p:nvPr/>
        </p:nvSpPr>
        <p:spPr bwMode="auto">
          <a:xfrm>
            <a:off x="3723002" y="4229886"/>
            <a:ext cx="1644623" cy="279254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гипотезу логического дерева, доказывающую это утверждение. Нет такой гипотезы –  дополняй логическое дерево</a:t>
            </a:r>
          </a:p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4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Скругленный прямоугольник 184">
            <a:extLst>
              <a:ext uri="{FF2B5EF4-FFF2-40B4-BE49-F238E27FC236}">
                <a16:creationId xmlns:a16="http://schemas.microsoft.com/office/drawing/2014/main" id="{8DB1E700-FA85-E722-CAA5-AF2DFA4D7BB0}"/>
              </a:ext>
            </a:extLst>
          </p:cNvPr>
          <p:cNvSpPr/>
          <p:nvPr/>
        </p:nvSpPr>
        <p:spPr bwMode="auto">
          <a:xfrm>
            <a:off x="5865370" y="4222128"/>
            <a:ext cx="1169226" cy="300863"/>
          </a:xfrm>
          <a:prstGeom prst="roundRect">
            <a:avLst/>
          </a:prstGeom>
          <a:solidFill>
            <a:srgbClr val="F58A1F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Результат=стратегия управления риском оказалась неэффективной (3)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6CC2CECB-C093-7EC5-EF74-3EFAA49B330C}"/>
              </a:ext>
            </a:extLst>
          </p:cNvPr>
          <p:cNvCxnSpPr>
            <a:stCxn id="29" idx="3"/>
            <a:endCxn id="30" idx="1"/>
          </p:cNvCxnSpPr>
          <p:nvPr/>
        </p:nvCxnSpPr>
        <p:spPr bwMode="auto">
          <a:xfrm>
            <a:off x="5367626" y="4369511"/>
            <a:ext cx="497744" cy="3049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Скругленный прямоугольник 296">
            <a:extLst>
              <a:ext uri="{FF2B5EF4-FFF2-40B4-BE49-F238E27FC236}">
                <a16:creationId xmlns:a16="http://schemas.microsoft.com/office/drawing/2014/main" id="{C8EABA5A-2412-67A6-C014-6A36603AE649}"/>
              </a:ext>
            </a:extLst>
          </p:cNvPr>
          <p:cNvSpPr/>
          <p:nvPr/>
        </p:nvSpPr>
        <p:spPr bwMode="auto">
          <a:xfrm>
            <a:off x="5884674" y="5133592"/>
            <a:ext cx="1169228" cy="300863"/>
          </a:xfrm>
          <a:prstGeom prst="roundRect">
            <a:avLst/>
          </a:prstGeom>
          <a:solidFill>
            <a:srgbClr val="F58A1F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Результат=стратегия управления риском не исполнена (4)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4B142BD9-6725-8AA1-75AD-B0AB98A9697C}"/>
              </a:ext>
            </a:extLst>
          </p:cNvPr>
          <p:cNvCxnSpPr>
            <a:stCxn id="61" idx="3"/>
            <a:endCxn id="71" idx="1"/>
          </p:cNvCxnSpPr>
          <p:nvPr/>
        </p:nvCxnSpPr>
        <p:spPr bwMode="auto">
          <a:xfrm flipV="1">
            <a:off x="3486029" y="4829206"/>
            <a:ext cx="234672" cy="2497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38C067B-DBEB-AE2C-DC96-A773894E444A}"/>
              </a:ext>
            </a:extLst>
          </p:cNvPr>
          <p:cNvSpPr txBox="1"/>
          <p:nvPr/>
        </p:nvSpPr>
        <p:spPr>
          <a:xfrm>
            <a:off x="5356832" y="3697731"/>
            <a:ext cx="371587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НЕТ</a:t>
            </a:r>
          </a:p>
        </p:txBody>
      </p:sp>
      <p:sp>
        <p:nvSpPr>
          <p:cNvPr id="51" name="Скругленный прямоугольник 310">
            <a:extLst>
              <a:ext uri="{FF2B5EF4-FFF2-40B4-BE49-F238E27FC236}">
                <a16:creationId xmlns:a16="http://schemas.microsoft.com/office/drawing/2014/main" id="{FB88BD84-D521-BA78-79DA-1F97DE0E2079}"/>
              </a:ext>
            </a:extLst>
          </p:cNvPr>
          <p:cNvSpPr/>
          <p:nvPr/>
        </p:nvSpPr>
        <p:spPr bwMode="auto">
          <a:xfrm>
            <a:off x="2613465" y="1830582"/>
            <a:ext cx="1048306" cy="222194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Мероприятия по управлению риском были разработаны?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3F559046-FB97-A938-A8AC-A353444DD53E}"/>
              </a:ext>
            </a:extLst>
          </p:cNvPr>
          <p:cNvCxnSpPr>
            <a:stCxn id="8" idx="0"/>
            <a:endCxn id="10" idx="2"/>
          </p:cNvCxnSpPr>
          <p:nvPr/>
        </p:nvCxnSpPr>
        <p:spPr bwMode="auto">
          <a:xfrm flipH="1" flipV="1">
            <a:off x="3136336" y="2429969"/>
            <a:ext cx="0" cy="224015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4AE04D41-B8E9-918D-22C9-FC28171BDF61}"/>
              </a:ext>
            </a:extLst>
          </p:cNvPr>
          <p:cNvCxnSpPr>
            <a:stCxn id="10" idx="0"/>
            <a:endCxn id="51" idx="2"/>
          </p:cNvCxnSpPr>
          <p:nvPr/>
        </p:nvCxnSpPr>
        <p:spPr bwMode="auto">
          <a:xfrm flipV="1">
            <a:off x="3136335" y="2052775"/>
            <a:ext cx="1284" cy="174793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Скругленный прямоугольник 323">
            <a:extLst>
              <a:ext uri="{FF2B5EF4-FFF2-40B4-BE49-F238E27FC236}">
                <a16:creationId xmlns:a16="http://schemas.microsoft.com/office/drawing/2014/main" id="{B21BB471-9F30-3216-9B49-2C63BE7CE159}"/>
              </a:ext>
            </a:extLst>
          </p:cNvPr>
          <p:cNvSpPr/>
          <p:nvPr/>
        </p:nvSpPr>
        <p:spPr bwMode="auto">
          <a:xfrm>
            <a:off x="5864329" y="1563645"/>
            <a:ext cx="1171304" cy="228595"/>
          </a:xfrm>
          <a:prstGeom prst="roundRect">
            <a:avLst/>
          </a:prstGeom>
          <a:solidFill>
            <a:srgbClr val="F58A1F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Результат=принятие риска (5)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16559C-F85C-9798-DF5E-CDEE965B88EE}"/>
              </a:ext>
            </a:extLst>
          </p:cNvPr>
          <p:cNvSpPr txBox="1"/>
          <p:nvPr/>
        </p:nvSpPr>
        <p:spPr>
          <a:xfrm>
            <a:off x="3136335" y="1673997"/>
            <a:ext cx="360762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НЕТ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DD895C-59F9-63BF-193B-AA7342E20C92}"/>
              </a:ext>
            </a:extLst>
          </p:cNvPr>
          <p:cNvSpPr txBox="1"/>
          <p:nvPr/>
        </p:nvSpPr>
        <p:spPr>
          <a:xfrm>
            <a:off x="2366413" y="1802711"/>
            <a:ext cx="283954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ДА</a:t>
            </a:r>
          </a:p>
        </p:txBody>
      </p:sp>
      <p:sp>
        <p:nvSpPr>
          <p:cNvPr id="57" name="Скругленный прямоугольник 351">
            <a:extLst>
              <a:ext uri="{FF2B5EF4-FFF2-40B4-BE49-F238E27FC236}">
                <a16:creationId xmlns:a16="http://schemas.microsoft.com/office/drawing/2014/main" id="{E95DA97F-D2C0-EA5D-B655-DA3350866357}"/>
              </a:ext>
            </a:extLst>
          </p:cNvPr>
          <p:cNvSpPr/>
          <p:nvPr/>
        </p:nvSpPr>
        <p:spPr bwMode="auto">
          <a:xfrm>
            <a:off x="1967105" y="4228564"/>
            <a:ext cx="1518923" cy="288043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Мероприятия по управлению риском через РРП полностью выполнены до наступления события?</a:t>
            </a:r>
          </a:p>
        </p:txBody>
      </p:sp>
      <p:cxnSp>
        <p:nvCxnSpPr>
          <p:cNvPr id="58" name="Соединительная линия уступом 7">
            <a:extLst>
              <a:ext uri="{FF2B5EF4-FFF2-40B4-BE49-F238E27FC236}">
                <a16:creationId xmlns:a16="http://schemas.microsoft.com/office/drawing/2014/main" id="{63D6F146-E943-C176-D721-6991C83CB1F7}"/>
              </a:ext>
            </a:extLst>
          </p:cNvPr>
          <p:cNvCxnSpPr>
            <a:stCxn id="51" idx="0"/>
            <a:endCxn id="54" idx="1"/>
          </p:cNvCxnSpPr>
          <p:nvPr/>
        </p:nvCxnSpPr>
        <p:spPr bwMode="auto">
          <a:xfrm rot="5400000" flipH="1" flipV="1">
            <a:off x="4424655" y="390906"/>
            <a:ext cx="152638" cy="2726712"/>
          </a:xfrm>
          <a:prstGeom prst="bentConnector2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FF779893-F6FC-85BD-26B4-249C2CB96807}"/>
              </a:ext>
            </a:extLst>
          </p:cNvPr>
          <p:cNvCxnSpPr>
            <a:stCxn id="57" idx="3"/>
            <a:endCxn id="29" idx="1"/>
          </p:cNvCxnSpPr>
          <p:nvPr/>
        </p:nvCxnSpPr>
        <p:spPr bwMode="auto">
          <a:xfrm flipV="1">
            <a:off x="3486028" y="4369513"/>
            <a:ext cx="236973" cy="3073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80AEF29-A30F-EF34-0125-19D728FDCAED}"/>
              </a:ext>
            </a:extLst>
          </p:cNvPr>
          <p:cNvSpPr txBox="1"/>
          <p:nvPr/>
        </p:nvSpPr>
        <p:spPr>
          <a:xfrm>
            <a:off x="3439689" y="4209360"/>
            <a:ext cx="319397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ДА</a:t>
            </a:r>
          </a:p>
        </p:txBody>
      </p:sp>
      <p:sp>
        <p:nvSpPr>
          <p:cNvPr id="61" name="Скругленный прямоугольник 76">
            <a:extLst>
              <a:ext uri="{FF2B5EF4-FFF2-40B4-BE49-F238E27FC236}">
                <a16:creationId xmlns:a16="http://schemas.microsoft.com/office/drawing/2014/main" id="{1081EA34-B100-1BA7-253C-3BD42BEDECE0}"/>
              </a:ext>
            </a:extLst>
          </p:cNvPr>
          <p:cNvSpPr/>
          <p:nvPr/>
        </p:nvSpPr>
        <p:spPr bwMode="auto">
          <a:xfrm>
            <a:off x="1967105" y="4684621"/>
            <a:ext cx="1518923" cy="294164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 должны ли были быть выполнены мероприятия до фактической реализации риска?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9477B121-B5F1-6942-E822-30973B69EA64}"/>
              </a:ext>
            </a:extLst>
          </p:cNvPr>
          <p:cNvCxnSpPr>
            <a:stCxn id="57" idx="2"/>
            <a:endCxn id="61" idx="0"/>
          </p:cNvCxnSpPr>
          <p:nvPr/>
        </p:nvCxnSpPr>
        <p:spPr bwMode="auto">
          <a:xfrm>
            <a:off x="2726567" y="4516608"/>
            <a:ext cx="0" cy="168015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A9DEED5-3BF6-9CBF-7187-AB18C7CA94F7}"/>
              </a:ext>
            </a:extLst>
          </p:cNvPr>
          <p:cNvSpPr txBox="1"/>
          <p:nvPr/>
        </p:nvSpPr>
        <p:spPr>
          <a:xfrm>
            <a:off x="2343125" y="4509138"/>
            <a:ext cx="348413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НЕТ</a:t>
            </a:r>
          </a:p>
        </p:txBody>
      </p:sp>
      <p:sp>
        <p:nvSpPr>
          <p:cNvPr id="64" name="Скругленный прямоугольник 82">
            <a:extLst>
              <a:ext uri="{FF2B5EF4-FFF2-40B4-BE49-F238E27FC236}">
                <a16:creationId xmlns:a16="http://schemas.microsoft.com/office/drawing/2014/main" id="{312FF6D5-F3BB-A019-6E0B-11E246816A81}"/>
              </a:ext>
            </a:extLst>
          </p:cNvPr>
          <p:cNvSpPr/>
          <p:nvPr/>
        </p:nvSpPr>
        <p:spPr bwMode="auto">
          <a:xfrm>
            <a:off x="1930631" y="5524286"/>
            <a:ext cx="1581391" cy="395194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Тяжесть фактических последствий (аварийность и травматизм, экология, УМД и доп. затраты) от события превышает первоначальную оценку риска?</a:t>
            </a: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F080A297-CDFC-7E81-7A4A-3549AD4310CE}"/>
              </a:ext>
            </a:extLst>
          </p:cNvPr>
          <p:cNvCxnSpPr>
            <a:stCxn id="61" idx="2"/>
            <a:endCxn id="82" idx="0"/>
          </p:cNvCxnSpPr>
          <p:nvPr/>
        </p:nvCxnSpPr>
        <p:spPr bwMode="auto">
          <a:xfrm flipH="1">
            <a:off x="2720819" y="4978785"/>
            <a:ext cx="5748" cy="171042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0972DCD-5E53-A37C-F889-CABF8B9C6A0F}"/>
              </a:ext>
            </a:extLst>
          </p:cNvPr>
          <p:cNvSpPr txBox="1"/>
          <p:nvPr/>
        </p:nvSpPr>
        <p:spPr>
          <a:xfrm>
            <a:off x="3439690" y="4695845"/>
            <a:ext cx="283314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ДА</a:t>
            </a:r>
          </a:p>
        </p:txBody>
      </p:sp>
      <p:sp>
        <p:nvSpPr>
          <p:cNvPr id="67" name="Скругленный прямоугольник 87">
            <a:extLst>
              <a:ext uri="{FF2B5EF4-FFF2-40B4-BE49-F238E27FC236}">
                <a16:creationId xmlns:a16="http://schemas.microsoft.com/office/drawing/2014/main" id="{32C1879F-AB81-24EC-E2C7-C16E3A586C90}"/>
              </a:ext>
            </a:extLst>
          </p:cNvPr>
          <p:cNvSpPr/>
          <p:nvPr/>
        </p:nvSpPr>
        <p:spPr bwMode="auto">
          <a:xfrm>
            <a:off x="5865369" y="5560399"/>
            <a:ext cx="1169227" cy="300863"/>
          </a:xfrm>
          <a:prstGeom prst="roundRect">
            <a:avLst/>
          </a:prstGeom>
          <a:solidFill>
            <a:srgbClr val="F58A1F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Результат=недооценка риска (2)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069996C5-AF6A-8F73-E6FF-6F8EECC61AED}"/>
              </a:ext>
            </a:extLst>
          </p:cNvPr>
          <p:cNvCxnSpPr>
            <a:stCxn id="64" idx="3"/>
            <a:endCxn id="76" idx="1"/>
          </p:cNvCxnSpPr>
          <p:nvPr/>
        </p:nvCxnSpPr>
        <p:spPr bwMode="auto">
          <a:xfrm flipV="1">
            <a:off x="3512022" y="5717079"/>
            <a:ext cx="458637" cy="4805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37E2F51-DAEE-B335-64B8-AFEAF97C9617}"/>
              </a:ext>
            </a:extLst>
          </p:cNvPr>
          <p:cNvSpPr txBox="1"/>
          <p:nvPr/>
        </p:nvSpPr>
        <p:spPr>
          <a:xfrm>
            <a:off x="3535404" y="5570970"/>
            <a:ext cx="288611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ДА</a:t>
            </a:r>
          </a:p>
        </p:txBody>
      </p:sp>
      <p:cxnSp>
        <p:nvCxnSpPr>
          <p:cNvPr id="70" name="Соединительная линия уступом 247">
            <a:extLst>
              <a:ext uri="{FF2B5EF4-FFF2-40B4-BE49-F238E27FC236}">
                <a16:creationId xmlns:a16="http://schemas.microsoft.com/office/drawing/2014/main" id="{910BAAF0-6E7F-9F82-9A3E-0A2108D6DD34}"/>
              </a:ext>
            </a:extLst>
          </p:cNvPr>
          <p:cNvCxnSpPr>
            <a:stCxn id="78" idx="1"/>
            <a:endCxn id="54" idx="1"/>
          </p:cNvCxnSpPr>
          <p:nvPr/>
        </p:nvCxnSpPr>
        <p:spPr bwMode="auto">
          <a:xfrm rot="10800000" flipH="1">
            <a:off x="538463" y="1677943"/>
            <a:ext cx="5325866" cy="4039136"/>
          </a:xfrm>
          <a:prstGeom prst="bentConnector3">
            <a:avLst>
              <a:gd name="adj1" fmla="val -2154"/>
            </a:avLst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Скругленный прямоугольник 104">
            <a:extLst>
              <a:ext uri="{FF2B5EF4-FFF2-40B4-BE49-F238E27FC236}">
                <a16:creationId xmlns:a16="http://schemas.microsoft.com/office/drawing/2014/main" id="{E02F0B1D-93EA-F470-0DF9-070D45834442}"/>
              </a:ext>
            </a:extLst>
          </p:cNvPr>
          <p:cNvSpPr/>
          <p:nvPr/>
        </p:nvSpPr>
        <p:spPr bwMode="auto">
          <a:xfrm>
            <a:off x="3720701" y="4689580"/>
            <a:ext cx="1644623" cy="279254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гипотезу логического дерева, доказывающую это утверждение. Нет такой гипотезы –  дополняй логическое дерево</a:t>
            </a:r>
          </a:p>
        </p:txBody>
      </p:sp>
      <p:sp>
        <p:nvSpPr>
          <p:cNvPr id="72" name="Скругленный прямоугольник 114">
            <a:extLst>
              <a:ext uri="{FF2B5EF4-FFF2-40B4-BE49-F238E27FC236}">
                <a16:creationId xmlns:a16="http://schemas.microsoft.com/office/drawing/2014/main" id="{577F73C2-7C8E-3B40-618F-336C2BBA8A6F}"/>
              </a:ext>
            </a:extLst>
          </p:cNvPr>
          <p:cNvSpPr/>
          <p:nvPr/>
        </p:nvSpPr>
        <p:spPr bwMode="auto">
          <a:xfrm>
            <a:off x="1001666" y="1773496"/>
            <a:ext cx="1240301" cy="336360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Скопировать мероприятия из РРП, указав срок и статус выполнения возможно ссылку.</a:t>
            </a:r>
          </a:p>
        </p:txBody>
      </p:sp>
      <p:cxnSp>
        <p:nvCxnSpPr>
          <p:cNvPr id="73" name="Соединительная линия уступом 272">
            <a:extLst>
              <a:ext uri="{FF2B5EF4-FFF2-40B4-BE49-F238E27FC236}">
                <a16:creationId xmlns:a16="http://schemas.microsoft.com/office/drawing/2014/main" id="{28FCDF58-399F-54E0-7CA4-FD97BFEEF62D}"/>
              </a:ext>
            </a:extLst>
          </p:cNvPr>
          <p:cNvCxnSpPr>
            <a:stCxn id="72" idx="2"/>
            <a:endCxn id="57" idx="1"/>
          </p:cNvCxnSpPr>
          <p:nvPr/>
        </p:nvCxnSpPr>
        <p:spPr bwMode="auto">
          <a:xfrm rot="16200000" flipH="1">
            <a:off x="663099" y="3068577"/>
            <a:ext cx="2262727" cy="345289"/>
          </a:xfrm>
          <a:prstGeom prst="bentConnector2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7C90095C-0F53-5343-0423-EBF36EB6DA89}"/>
              </a:ext>
            </a:extLst>
          </p:cNvPr>
          <p:cNvCxnSpPr>
            <a:stCxn id="51" idx="1"/>
            <a:endCxn id="72" idx="3"/>
          </p:cNvCxnSpPr>
          <p:nvPr/>
        </p:nvCxnSpPr>
        <p:spPr bwMode="auto">
          <a:xfrm flipH="1" flipV="1">
            <a:off x="2241968" y="1941677"/>
            <a:ext cx="371498" cy="1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748C5C9-1A69-DD02-7D13-14D118B984E1}"/>
              </a:ext>
            </a:extLst>
          </p:cNvPr>
          <p:cNvSpPr txBox="1"/>
          <p:nvPr/>
        </p:nvSpPr>
        <p:spPr>
          <a:xfrm>
            <a:off x="1538797" y="5568815"/>
            <a:ext cx="346685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НЕТ</a:t>
            </a:r>
          </a:p>
        </p:txBody>
      </p:sp>
      <p:sp>
        <p:nvSpPr>
          <p:cNvPr id="76" name="Скругленный прямоугольник 139">
            <a:extLst>
              <a:ext uri="{FF2B5EF4-FFF2-40B4-BE49-F238E27FC236}">
                <a16:creationId xmlns:a16="http://schemas.microsoft.com/office/drawing/2014/main" id="{5B811340-F5D8-9ADE-C006-5ABD9C9AB246}"/>
              </a:ext>
            </a:extLst>
          </p:cNvPr>
          <p:cNvSpPr/>
          <p:nvPr/>
        </p:nvSpPr>
        <p:spPr bwMode="auto">
          <a:xfrm>
            <a:off x="3970659" y="5592398"/>
            <a:ext cx="948946" cy="249362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Добавь сравнение в комментарий</a:t>
            </a:r>
          </a:p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4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BB556E75-EFA8-AB19-3C48-EF901A4DFC71}"/>
              </a:ext>
            </a:extLst>
          </p:cNvPr>
          <p:cNvCxnSpPr>
            <a:stCxn id="76" idx="3"/>
            <a:endCxn id="67" idx="1"/>
          </p:cNvCxnSpPr>
          <p:nvPr/>
        </p:nvCxnSpPr>
        <p:spPr bwMode="auto">
          <a:xfrm flipV="1">
            <a:off x="4919605" y="5710831"/>
            <a:ext cx="945764" cy="6248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Скругленный прямоугольник 147">
            <a:extLst>
              <a:ext uri="{FF2B5EF4-FFF2-40B4-BE49-F238E27FC236}">
                <a16:creationId xmlns:a16="http://schemas.microsoft.com/office/drawing/2014/main" id="{84752EAB-4196-8441-2BB5-B8B1C7C87B15}"/>
              </a:ext>
            </a:extLst>
          </p:cNvPr>
          <p:cNvSpPr/>
          <p:nvPr/>
        </p:nvSpPr>
        <p:spPr bwMode="auto">
          <a:xfrm>
            <a:off x="538464" y="5592398"/>
            <a:ext cx="948946" cy="249362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Добавь сравнение в комментарий</a:t>
            </a:r>
          </a:p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4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49EB8A7B-6B3C-7F78-55A6-4C049E07ECEC}"/>
              </a:ext>
            </a:extLst>
          </p:cNvPr>
          <p:cNvCxnSpPr>
            <a:stCxn id="64" idx="1"/>
            <a:endCxn id="78" idx="3"/>
          </p:cNvCxnSpPr>
          <p:nvPr/>
        </p:nvCxnSpPr>
        <p:spPr bwMode="auto">
          <a:xfrm flipH="1" flipV="1">
            <a:off x="1487409" y="5717079"/>
            <a:ext cx="443221" cy="4805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F262A61-415C-5A5E-C62F-E764AF0FEE8E}"/>
              </a:ext>
            </a:extLst>
          </p:cNvPr>
          <p:cNvSpPr txBox="1"/>
          <p:nvPr/>
        </p:nvSpPr>
        <p:spPr>
          <a:xfrm>
            <a:off x="2423964" y="5007834"/>
            <a:ext cx="399561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НЕТ</a:t>
            </a:r>
          </a:p>
        </p:txBody>
      </p:sp>
      <p:cxnSp>
        <p:nvCxnSpPr>
          <p:cNvPr id="81" name="Соединительная линия уступом 70">
            <a:extLst>
              <a:ext uri="{FF2B5EF4-FFF2-40B4-BE49-F238E27FC236}">
                <a16:creationId xmlns:a16="http://schemas.microsoft.com/office/drawing/2014/main" id="{C57CF7F0-FCE0-DF0C-DA89-59AFC999F217}"/>
              </a:ext>
            </a:extLst>
          </p:cNvPr>
          <p:cNvCxnSpPr>
            <a:stCxn id="19" idx="3"/>
            <a:endCxn id="71" idx="3"/>
          </p:cNvCxnSpPr>
          <p:nvPr/>
        </p:nvCxnSpPr>
        <p:spPr bwMode="auto">
          <a:xfrm>
            <a:off x="5348340" y="3840801"/>
            <a:ext cx="16985" cy="988406"/>
          </a:xfrm>
          <a:prstGeom prst="bentConnector3">
            <a:avLst>
              <a:gd name="adj1" fmla="val 1782757"/>
            </a:avLst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Скругленный прямоугольник 181">
            <a:extLst>
              <a:ext uri="{FF2B5EF4-FFF2-40B4-BE49-F238E27FC236}">
                <a16:creationId xmlns:a16="http://schemas.microsoft.com/office/drawing/2014/main" id="{0C2EC2E3-807E-9154-F2D1-77110C09D9A1}"/>
              </a:ext>
            </a:extLst>
          </p:cNvPr>
          <p:cNvSpPr/>
          <p:nvPr/>
        </p:nvSpPr>
        <p:spPr bwMode="auto">
          <a:xfrm>
            <a:off x="2198043" y="5149827"/>
            <a:ext cx="1045554" cy="249362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Добавь сравнение факт. и план. сроков в комментарий</a:t>
            </a:r>
          </a:p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4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554E253E-7C34-CE0F-9E2B-872A6E557DF1}"/>
              </a:ext>
            </a:extLst>
          </p:cNvPr>
          <p:cNvCxnSpPr>
            <a:stCxn id="82" idx="2"/>
            <a:endCxn id="64" idx="0"/>
          </p:cNvCxnSpPr>
          <p:nvPr/>
        </p:nvCxnSpPr>
        <p:spPr bwMode="auto">
          <a:xfrm>
            <a:off x="2720820" y="5399188"/>
            <a:ext cx="507" cy="125099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Соединительная линия уступом 88">
            <a:extLst>
              <a:ext uri="{FF2B5EF4-FFF2-40B4-BE49-F238E27FC236}">
                <a16:creationId xmlns:a16="http://schemas.microsoft.com/office/drawing/2014/main" id="{F5E3FE99-E752-0FE2-1ABF-408164D2B219}"/>
              </a:ext>
            </a:extLst>
          </p:cNvPr>
          <p:cNvCxnSpPr>
            <a:stCxn id="71" idx="2"/>
            <a:endCxn id="32" idx="1"/>
          </p:cNvCxnSpPr>
          <p:nvPr/>
        </p:nvCxnSpPr>
        <p:spPr bwMode="auto">
          <a:xfrm rot="16200000" flipH="1">
            <a:off x="5056249" y="4455597"/>
            <a:ext cx="315191" cy="1341662"/>
          </a:xfrm>
          <a:prstGeom prst="bentConnector2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Скругленный прямоугольник 112">
            <a:extLst>
              <a:ext uri="{FF2B5EF4-FFF2-40B4-BE49-F238E27FC236}">
                <a16:creationId xmlns:a16="http://schemas.microsoft.com/office/drawing/2014/main" id="{F0B374B0-9C9E-4642-765F-6934958A8C59}"/>
              </a:ext>
            </a:extLst>
          </p:cNvPr>
          <p:cNvSpPr/>
          <p:nvPr/>
        </p:nvSpPr>
        <p:spPr bwMode="auto">
          <a:xfrm>
            <a:off x="7284848" y="2627262"/>
            <a:ext cx="728960" cy="265580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из списка базовый процесс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3AB2B7A1-2172-315C-1E7B-A0746E421FAB}"/>
              </a:ext>
            </a:extLst>
          </p:cNvPr>
          <p:cNvCxnSpPr>
            <a:stCxn id="16" idx="3"/>
            <a:endCxn id="85" idx="1"/>
          </p:cNvCxnSpPr>
          <p:nvPr/>
        </p:nvCxnSpPr>
        <p:spPr bwMode="auto">
          <a:xfrm>
            <a:off x="7034596" y="2760052"/>
            <a:ext cx="250251" cy="0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Скругленный прямоугольник 134">
            <a:extLst>
              <a:ext uri="{FF2B5EF4-FFF2-40B4-BE49-F238E27FC236}">
                <a16:creationId xmlns:a16="http://schemas.microsoft.com/office/drawing/2014/main" id="{27C7055F-2004-FA5F-45C7-33DBF6FB30C7}"/>
              </a:ext>
            </a:extLst>
          </p:cNvPr>
          <p:cNvSpPr/>
          <p:nvPr/>
        </p:nvSpPr>
        <p:spPr bwMode="auto">
          <a:xfrm>
            <a:off x="10434575" y="2566811"/>
            <a:ext cx="1463072" cy="386408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причину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логического дерева: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ЧФ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или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Невозможно выявить/контролировать риск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Нет такой причины –  дополняй логическое дерево.</a:t>
            </a:r>
          </a:p>
        </p:txBody>
      </p:sp>
      <p:sp>
        <p:nvSpPr>
          <p:cNvPr id="88" name="Скругленный прямоугольник 152">
            <a:extLst>
              <a:ext uri="{FF2B5EF4-FFF2-40B4-BE49-F238E27FC236}">
                <a16:creationId xmlns:a16="http://schemas.microsoft.com/office/drawing/2014/main" id="{1C024A41-6290-126B-E650-2B12ADB3F27C}"/>
              </a:ext>
            </a:extLst>
          </p:cNvPr>
          <p:cNvSpPr/>
          <p:nvPr/>
        </p:nvSpPr>
        <p:spPr bwMode="auto">
          <a:xfrm>
            <a:off x="10434575" y="5516251"/>
            <a:ext cx="1463072" cy="403230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причину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логического дерева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ЧФ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Нет такой гипотезы –  дополняй логическое дерево.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7ED5513F-648A-3DD6-B5D2-310E724BF295}"/>
              </a:ext>
            </a:extLst>
          </p:cNvPr>
          <p:cNvCxnSpPr>
            <a:stCxn id="67" idx="3"/>
            <a:endCxn id="94" idx="1"/>
          </p:cNvCxnSpPr>
          <p:nvPr/>
        </p:nvCxnSpPr>
        <p:spPr bwMode="auto">
          <a:xfrm flipV="1">
            <a:off x="7034595" y="5709296"/>
            <a:ext cx="201491" cy="1536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Скругленный прямоугольник 159">
            <a:extLst>
              <a:ext uri="{FF2B5EF4-FFF2-40B4-BE49-F238E27FC236}">
                <a16:creationId xmlns:a16="http://schemas.microsoft.com/office/drawing/2014/main" id="{3E8A9044-B811-132D-F831-A2889EDA6933}"/>
              </a:ext>
            </a:extLst>
          </p:cNvPr>
          <p:cNvSpPr/>
          <p:nvPr/>
        </p:nvSpPr>
        <p:spPr bwMode="auto">
          <a:xfrm>
            <a:off x="8492430" y="4155767"/>
            <a:ext cx="1646371" cy="435121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 из двух:</a:t>
            </a:r>
          </a:p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Низкое качество исполнения мероприятий</a:t>
            </a:r>
          </a:p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 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Неполная стратегия управления/недостаточно мероприятий</a:t>
            </a:r>
            <a:r>
              <a:rPr kumimoji="0" lang="en-US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Подтверди выбор ссылкой на гипотезу</a:t>
            </a:r>
          </a:p>
        </p:txBody>
      </p:sp>
      <p:sp>
        <p:nvSpPr>
          <p:cNvPr id="91" name="Скругленный прямоугольник 73">
            <a:extLst>
              <a:ext uri="{FF2B5EF4-FFF2-40B4-BE49-F238E27FC236}">
                <a16:creationId xmlns:a16="http://schemas.microsoft.com/office/drawing/2014/main" id="{6FBB071C-BD39-4085-916F-11034B19E3CD}"/>
              </a:ext>
            </a:extLst>
          </p:cNvPr>
          <p:cNvSpPr/>
          <p:nvPr/>
        </p:nvSpPr>
        <p:spPr bwMode="auto">
          <a:xfrm>
            <a:off x="8223713" y="2638575"/>
            <a:ext cx="854086" cy="242955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Почему базовый процесс не сработал?</a:t>
            </a:r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D2B68542-0365-C52E-D6A8-A9DD20EED2DD}"/>
              </a:ext>
            </a:extLst>
          </p:cNvPr>
          <p:cNvCxnSpPr>
            <a:stCxn id="85" idx="3"/>
            <a:endCxn id="91" idx="1"/>
          </p:cNvCxnSpPr>
          <p:nvPr/>
        </p:nvCxnSpPr>
        <p:spPr bwMode="auto">
          <a:xfrm>
            <a:off x="8013806" y="2760052"/>
            <a:ext cx="209906" cy="0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96C156C7-260F-63FF-8CAA-BAFB7F00BB11}"/>
              </a:ext>
            </a:extLst>
          </p:cNvPr>
          <p:cNvCxnSpPr>
            <a:stCxn id="91" idx="3"/>
            <a:endCxn id="87" idx="1"/>
          </p:cNvCxnSpPr>
          <p:nvPr/>
        </p:nvCxnSpPr>
        <p:spPr bwMode="auto">
          <a:xfrm flipV="1">
            <a:off x="9077799" y="2760015"/>
            <a:ext cx="1356777" cy="36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Скругленный прямоугольник 86">
            <a:extLst>
              <a:ext uri="{FF2B5EF4-FFF2-40B4-BE49-F238E27FC236}">
                <a16:creationId xmlns:a16="http://schemas.microsoft.com/office/drawing/2014/main" id="{A097D0AD-C682-CB23-7A22-66B18FC0D1BB}"/>
              </a:ext>
            </a:extLst>
          </p:cNvPr>
          <p:cNvSpPr/>
          <p:nvPr/>
        </p:nvSpPr>
        <p:spPr bwMode="auto">
          <a:xfrm>
            <a:off x="7236087" y="5560399"/>
            <a:ext cx="1097687" cy="297791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Почему не удалось корректно определить последствия, влияние риска? </a:t>
            </a:r>
          </a:p>
        </p:txBody>
      </p: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CDAD43EB-F6F5-C4ED-F085-C1CC6668793B}"/>
              </a:ext>
            </a:extLst>
          </p:cNvPr>
          <p:cNvCxnSpPr>
            <a:stCxn id="94" idx="3"/>
            <a:endCxn id="88" idx="1"/>
          </p:cNvCxnSpPr>
          <p:nvPr/>
        </p:nvCxnSpPr>
        <p:spPr bwMode="auto">
          <a:xfrm>
            <a:off x="8333774" y="5709295"/>
            <a:ext cx="2100802" cy="8571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Скругленный прямоугольник 96">
            <a:extLst>
              <a:ext uri="{FF2B5EF4-FFF2-40B4-BE49-F238E27FC236}">
                <a16:creationId xmlns:a16="http://schemas.microsoft.com/office/drawing/2014/main" id="{E5D1D800-F48C-3138-7D75-588A1FBD1304}"/>
              </a:ext>
            </a:extLst>
          </p:cNvPr>
          <p:cNvSpPr/>
          <p:nvPr/>
        </p:nvSpPr>
        <p:spPr bwMode="auto">
          <a:xfrm>
            <a:off x="7266473" y="4225200"/>
            <a:ext cx="1097687" cy="297791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Почему выполненные мероприятия не позволили избежать риска?</a:t>
            </a:r>
          </a:p>
        </p:txBody>
      </p: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F2358554-E496-36C1-8FDA-042D3F6EAA39}"/>
              </a:ext>
            </a:extLst>
          </p:cNvPr>
          <p:cNvCxnSpPr>
            <a:stCxn id="30" idx="3"/>
            <a:endCxn id="96" idx="1"/>
          </p:cNvCxnSpPr>
          <p:nvPr/>
        </p:nvCxnSpPr>
        <p:spPr bwMode="auto">
          <a:xfrm>
            <a:off x="7034597" y="4372561"/>
            <a:ext cx="231877" cy="1536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24464E38-CF75-8BE8-46B8-88CDC38B6320}"/>
              </a:ext>
            </a:extLst>
          </p:cNvPr>
          <p:cNvCxnSpPr>
            <a:stCxn id="96" idx="3"/>
            <a:endCxn id="90" idx="1"/>
          </p:cNvCxnSpPr>
          <p:nvPr/>
        </p:nvCxnSpPr>
        <p:spPr bwMode="auto">
          <a:xfrm flipV="1">
            <a:off x="8364161" y="4373329"/>
            <a:ext cx="128269" cy="768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Скругленный прямоугольник 105">
            <a:extLst>
              <a:ext uri="{FF2B5EF4-FFF2-40B4-BE49-F238E27FC236}">
                <a16:creationId xmlns:a16="http://schemas.microsoft.com/office/drawing/2014/main" id="{D60B796C-8739-8BD5-11A4-D7CE309FA7C8}"/>
              </a:ext>
            </a:extLst>
          </p:cNvPr>
          <p:cNvSpPr/>
          <p:nvPr/>
        </p:nvSpPr>
        <p:spPr bwMode="auto">
          <a:xfrm>
            <a:off x="8766770" y="3767529"/>
            <a:ext cx="1097687" cy="207415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Почему мероприятия выполнены некачественно?</a:t>
            </a:r>
          </a:p>
        </p:txBody>
      </p:sp>
      <p:sp>
        <p:nvSpPr>
          <p:cNvPr id="100" name="Скругленный прямоугольник 106">
            <a:extLst>
              <a:ext uri="{FF2B5EF4-FFF2-40B4-BE49-F238E27FC236}">
                <a16:creationId xmlns:a16="http://schemas.microsoft.com/office/drawing/2014/main" id="{6F4A82AF-DC72-7322-75CB-FB767FD7092F}"/>
              </a:ext>
            </a:extLst>
          </p:cNvPr>
          <p:cNvSpPr/>
          <p:nvPr/>
        </p:nvSpPr>
        <p:spPr bwMode="auto">
          <a:xfrm>
            <a:off x="8766770" y="4771712"/>
            <a:ext cx="1097687" cy="210493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Почему стратегия не включала нужные мероприятия?</a:t>
            </a:r>
          </a:p>
        </p:txBody>
      </p: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30D422C2-8F21-571A-F394-2D014EB5C7F9}"/>
              </a:ext>
            </a:extLst>
          </p:cNvPr>
          <p:cNvCxnSpPr>
            <a:stCxn id="90" idx="0"/>
            <a:endCxn id="99" idx="2"/>
          </p:cNvCxnSpPr>
          <p:nvPr/>
        </p:nvCxnSpPr>
        <p:spPr bwMode="auto">
          <a:xfrm flipH="1" flipV="1">
            <a:off x="9315615" y="3974945"/>
            <a:ext cx="0" cy="180823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2EA0423E-26CB-7862-1AEA-3D0C671927AF}"/>
              </a:ext>
            </a:extLst>
          </p:cNvPr>
          <p:cNvCxnSpPr>
            <a:stCxn id="90" idx="2"/>
            <a:endCxn id="100" idx="0"/>
          </p:cNvCxnSpPr>
          <p:nvPr/>
        </p:nvCxnSpPr>
        <p:spPr bwMode="auto">
          <a:xfrm flipH="1">
            <a:off x="9315615" y="4590889"/>
            <a:ext cx="0" cy="180823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718AB990-70B3-E05E-5E88-8678390F5448}"/>
              </a:ext>
            </a:extLst>
          </p:cNvPr>
          <p:cNvSpPr txBox="1"/>
          <p:nvPr/>
        </p:nvSpPr>
        <p:spPr>
          <a:xfrm>
            <a:off x="9326596" y="3998937"/>
            <a:ext cx="149343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endParaRPr kumimoji="0" lang="ru-RU" sz="56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A13218F-ED39-9233-87FF-208E03E388C6}"/>
              </a:ext>
            </a:extLst>
          </p:cNvPr>
          <p:cNvSpPr txBox="1"/>
          <p:nvPr/>
        </p:nvSpPr>
        <p:spPr>
          <a:xfrm>
            <a:off x="9337627" y="4599367"/>
            <a:ext cx="238173" cy="17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2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II</a:t>
            </a:r>
            <a:endParaRPr kumimoji="0" lang="ru-RU" sz="56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Скругленный прямоугольник 118">
            <a:extLst>
              <a:ext uri="{FF2B5EF4-FFF2-40B4-BE49-F238E27FC236}">
                <a16:creationId xmlns:a16="http://schemas.microsoft.com/office/drawing/2014/main" id="{1591F0BC-650F-9194-740D-E954D8DC3DEE}"/>
              </a:ext>
            </a:extLst>
          </p:cNvPr>
          <p:cNvSpPr/>
          <p:nvPr/>
        </p:nvSpPr>
        <p:spPr bwMode="auto">
          <a:xfrm>
            <a:off x="10434575" y="3690817"/>
            <a:ext cx="1463072" cy="381427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причину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логического дерева: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ЧФ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или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Низкое качество материально-технического обеспечения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Нет такой причины –  дополняй логическое дерево.</a:t>
            </a:r>
          </a:p>
        </p:txBody>
      </p: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02D83867-8FA6-22FB-73FF-48FEFAA8D917}"/>
              </a:ext>
            </a:extLst>
          </p:cNvPr>
          <p:cNvCxnSpPr>
            <a:stCxn id="99" idx="3"/>
            <a:endCxn id="105" idx="1"/>
          </p:cNvCxnSpPr>
          <p:nvPr/>
        </p:nvCxnSpPr>
        <p:spPr bwMode="auto">
          <a:xfrm>
            <a:off x="9864458" y="3871237"/>
            <a:ext cx="570118" cy="10293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Скругленный прямоугольник 122">
            <a:extLst>
              <a:ext uri="{FF2B5EF4-FFF2-40B4-BE49-F238E27FC236}">
                <a16:creationId xmlns:a16="http://schemas.microsoft.com/office/drawing/2014/main" id="{E65409CE-F80E-60D8-F580-DAD0E7417884}"/>
              </a:ext>
            </a:extLst>
          </p:cNvPr>
          <p:cNvSpPr/>
          <p:nvPr/>
        </p:nvSpPr>
        <p:spPr bwMode="auto">
          <a:xfrm>
            <a:off x="10434575" y="4651676"/>
            <a:ext cx="1463072" cy="445819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причину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логического дерева: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ЧФ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или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Нет возможности воздействовать на фактор риска – частичное принятие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Нет такой причины –  дополняй логическое дерево.</a:t>
            </a:r>
          </a:p>
        </p:txBody>
      </p: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6806BD4F-8A53-EE88-32C1-B9C606A17D03}"/>
              </a:ext>
            </a:extLst>
          </p:cNvPr>
          <p:cNvCxnSpPr>
            <a:stCxn id="100" idx="3"/>
            <a:endCxn id="107" idx="1"/>
          </p:cNvCxnSpPr>
          <p:nvPr/>
        </p:nvCxnSpPr>
        <p:spPr bwMode="auto">
          <a:xfrm flipV="1">
            <a:off x="9864457" y="4874585"/>
            <a:ext cx="570118" cy="2373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Скругленный прямоугольник 132">
            <a:extLst>
              <a:ext uri="{FF2B5EF4-FFF2-40B4-BE49-F238E27FC236}">
                <a16:creationId xmlns:a16="http://schemas.microsoft.com/office/drawing/2014/main" id="{DA8D15FB-3C9A-B0A4-B43B-3D79670A46F0}"/>
              </a:ext>
            </a:extLst>
          </p:cNvPr>
          <p:cNvSpPr/>
          <p:nvPr/>
        </p:nvSpPr>
        <p:spPr bwMode="auto">
          <a:xfrm>
            <a:off x="7236087" y="5171528"/>
            <a:ext cx="1128073" cy="224991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Почему мероприятия не были выполнены в плановые сроки? </a:t>
            </a:r>
          </a:p>
        </p:txBody>
      </p: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5318A6B2-A230-72C0-D069-2C6EAA2E24A1}"/>
              </a:ext>
            </a:extLst>
          </p:cNvPr>
          <p:cNvCxnSpPr>
            <a:stCxn id="32" idx="3"/>
            <a:endCxn id="109" idx="1"/>
          </p:cNvCxnSpPr>
          <p:nvPr/>
        </p:nvCxnSpPr>
        <p:spPr bwMode="auto">
          <a:xfrm>
            <a:off x="7053904" y="5284023"/>
            <a:ext cx="182184" cy="0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Скругленный прямоугольник 135">
            <a:extLst>
              <a:ext uri="{FF2B5EF4-FFF2-40B4-BE49-F238E27FC236}">
                <a16:creationId xmlns:a16="http://schemas.microsoft.com/office/drawing/2014/main" id="{DB3B5858-0141-A549-C87C-CC2D4422F599}"/>
              </a:ext>
            </a:extLst>
          </p:cNvPr>
          <p:cNvSpPr/>
          <p:nvPr/>
        </p:nvSpPr>
        <p:spPr bwMode="auto">
          <a:xfrm>
            <a:off x="10434575" y="5152974"/>
            <a:ext cx="1463072" cy="288829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причину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логического дерева: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ЧФ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или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Внешний фактор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Нет такой причины –  дополняй логическое дерево.</a:t>
            </a:r>
          </a:p>
        </p:txBody>
      </p: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91095519-4F0C-3763-FD85-906C33DA3717}"/>
              </a:ext>
            </a:extLst>
          </p:cNvPr>
          <p:cNvCxnSpPr>
            <a:stCxn id="109" idx="3"/>
            <a:endCxn id="111" idx="1"/>
          </p:cNvCxnSpPr>
          <p:nvPr/>
        </p:nvCxnSpPr>
        <p:spPr bwMode="auto">
          <a:xfrm>
            <a:off x="8364160" y="5284023"/>
            <a:ext cx="2070415" cy="13365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Скругленный прямоугольник 146">
            <a:extLst>
              <a:ext uri="{FF2B5EF4-FFF2-40B4-BE49-F238E27FC236}">
                <a16:creationId xmlns:a16="http://schemas.microsoft.com/office/drawing/2014/main" id="{E0DA816E-1079-E081-7918-E33769081561}"/>
              </a:ext>
            </a:extLst>
          </p:cNvPr>
          <p:cNvSpPr/>
          <p:nvPr/>
        </p:nvSpPr>
        <p:spPr bwMode="auto">
          <a:xfrm>
            <a:off x="7284846" y="1557808"/>
            <a:ext cx="1285787" cy="242955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Почему решено риск не </a:t>
            </a:r>
            <a:r>
              <a:rPr kumimoji="0" lang="ru-RU" sz="484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митигировать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 приемлемые сроки?</a:t>
            </a:r>
          </a:p>
        </p:txBody>
      </p: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17C1B3C2-E1B6-9FC1-AB17-FC24405BEFD4}"/>
              </a:ext>
            </a:extLst>
          </p:cNvPr>
          <p:cNvCxnSpPr>
            <a:stCxn id="54" idx="3"/>
            <a:endCxn id="113" idx="1"/>
          </p:cNvCxnSpPr>
          <p:nvPr/>
        </p:nvCxnSpPr>
        <p:spPr bwMode="auto">
          <a:xfrm>
            <a:off x="7035633" y="1677943"/>
            <a:ext cx="249213" cy="1343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Скругленный прямоугольник 150">
            <a:extLst>
              <a:ext uri="{FF2B5EF4-FFF2-40B4-BE49-F238E27FC236}">
                <a16:creationId xmlns:a16="http://schemas.microsoft.com/office/drawing/2014/main" id="{15998A92-4D65-2D0A-09B3-5C59574A2F4E}"/>
              </a:ext>
            </a:extLst>
          </p:cNvPr>
          <p:cNvSpPr/>
          <p:nvPr/>
        </p:nvSpPr>
        <p:spPr bwMode="auto">
          <a:xfrm>
            <a:off x="10434575" y="1450701"/>
            <a:ext cx="1463072" cy="457170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Выбери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причину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логического дерева: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ЧФ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или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Невозможно реализовать мероприятия в более короткий срок 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или </a:t>
            </a:r>
            <a:r>
              <a:rPr kumimoji="0" lang="ru-RU" sz="484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Отрицательная экономика</a:t>
            </a: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Нет такой причины –  дополняй логическое дерево.</a:t>
            </a:r>
          </a:p>
        </p:txBody>
      </p: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9487414C-9B22-CC91-E9B9-98468BBF4AC0}"/>
              </a:ext>
            </a:extLst>
          </p:cNvPr>
          <p:cNvCxnSpPr>
            <a:stCxn id="113" idx="3"/>
            <a:endCxn id="115" idx="1"/>
          </p:cNvCxnSpPr>
          <p:nvPr/>
        </p:nvCxnSpPr>
        <p:spPr bwMode="auto">
          <a:xfrm>
            <a:off x="8570633" y="1679286"/>
            <a:ext cx="1863941" cy="0"/>
          </a:xfrm>
          <a:prstGeom prst="straightConnector1">
            <a:avLst/>
          </a:prstGeom>
          <a:solidFill>
            <a:srgbClr val="008C9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" name="Скругленный прямоугольник 168">
            <a:extLst>
              <a:ext uri="{FF2B5EF4-FFF2-40B4-BE49-F238E27FC236}">
                <a16:creationId xmlns:a16="http://schemas.microsoft.com/office/drawing/2014/main" id="{DA03A60B-806C-A3F4-1F90-D8CAFA61973B}"/>
              </a:ext>
            </a:extLst>
          </p:cNvPr>
          <p:cNvSpPr/>
          <p:nvPr/>
        </p:nvSpPr>
        <p:spPr bwMode="auto">
          <a:xfrm>
            <a:off x="79748" y="1201737"/>
            <a:ext cx="876738" cy="159853"/>
          </a:xfrm>
          <a:prstGeom prst="roundRect">
            <a:avLst/>
          </a:prstGeom>
          <a:noFill/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Вопрос на экране</a:t>
            </a:r>
          </a:p>
        </p:txBody>
      </p:sp>
      <p:sp>
        <p:nvSpPr>
          <p:cNvPr id="118" name="Скругленный прямоугольник 173">
            <a:extLst>
              <a:ext uri="{FF2B5EF4-FFF2-40B4-BE49-F238E27FC236}">
                <a16:creationId xmlns:a16="http://schemas.microsoft.com/office/drawing/2014/main" id="{E2291CC1-80DC-5064-1EB5-E5805593AEB2}"/>
              </a:ext>
            </a:extLst>
          </p:cNvPr>
          <p:cNvSpPr/>
          <p:nvPr/>
        </p:nvSpPr>
        <p:spPr bwMode="auto">
          <a:xfrm>
            <a:off x="1013267" y="1204042"/>
            <a:ext cx="876738" cy="155243"/>
          </a:xfrm>
          <a:prstGeom prst="roundRect">
            <a:avLst/>
          </a:prstGeom>
          <a:solidFill>
            <a:srgbClr val="008C95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Действие пользователя</a:t>
            </a:r>
          </a:p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4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Скругленный прямоугольник 175">
            <a:extLst>
              <a:ext uri="{FF2B5EF4-FFF2-40B4-BE49-F238E27FC236}">
                <a16:creationId xmlns:a16="http://schemas.microsoft.com/office/drawing/2014/main" id="{173380C8-EE49-3CED-99F9-A7856A175430}"/>
              </a:ext>
            </a:extLst>
          </p:cNvPr>
          <p:cNvSpPr/>
          <p:nvPr/>
        </p:nvSpPr>
        <p:spPr bwMode="auto">
          <a:xfrm>
            <a:off x="1946787" y="1204821"/>
            <a:ext cx="876738" cy="159853"/>
          </a:xfrm>
          <a:prstGeom prst="roundRect">
            <a:avLst/>
          </a:prstGeom>
          <a:solidFill>
            <a:srgbClr val="F58A1F"/>
          </a:solidFill>
          <a:ln w="25400" cap="flat" cmpd="sng" algn="ctr">
            <a:solidFill>
              <a:srgbClr val="008C9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5290" tIns="27645" rIns="55290" bIns="276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2431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4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Сохранение результата</a:t>
            </a:r>
          </a:p>
        </p:txBody>
      </p:sp>
      <p:sp>
        <p:nvSpPr>
          <p:cNvPr id="120" name="Oval 53">
            <a:extLst>
              <a:ext uri="{FF2B5EF4-FFF2-40B4-BE49-F238E27FC236}">
                <a16:creationId xmlns:a16="http://schemas.microsoft.com/office/drawing/2014/main" id="{A24FD0F3-DDA5-7B83-E56A-7BDE1B15A91B}"/>
              </a:ext>
            </a:extLst>
          </p:cNvPr>
          <p:cNvSpPr>
            <a:spLocks/>
          </p:cNvSpPr>
          <p:nvPr/>
        </p:nvSpPr>
        <p:spPr bwMode="gray">
          <a:xfrm>
            <a:off x="97288" y="2638004"/>
            <a:ext cx="215997" cy="21477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9E0CFCA1-B98A-D9CA-7675-366295A9AB77}"/>
              </a:ext>
            </a:extLst>
          </p:cNvPr>
          <p:cNvGrpSpPr/>
          <p:nvPr/>
        </p:nvGrpSpPr>
        <p:grpSpPr>
          <a:xfrm>
            <a:off x="10038142" y="220673"/>
            <a:ext cx="1836912" cy="270925"/>
            <a:chOff x="10272872" y="20657"/>
            <a:chExt cx="1836912" cy="270925"/>
          </a:xfrm>
        </p:grpSpPr>
        <p:grpSp>
          <p:nvGrpSpPr>
            <p:cNvPr id="122" name="Group 157">
              <a:extLst>
                <a:ext uri="{FF2B5EF4-FFF2-40B4-BE49-F238E27FC236}">
                  <a16:creationId xmlns:a16="http://schemas.microsoft.com/office/drawing/2014/main" id="{B210806D-A149-3ADA-D465-2625C2208E03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140" name="Freeform: Shape 158">
                <a:extLst>
                  <a:ext uri="{FF2B5EF4-FFF2-40B4-BE49-F238E27FC236}">
                    <a16:creationId xmlns:a16="http://schemas.microsoft.com/office/drawing/2014/main" id="{14002E99-9BE1-18DF-B000-A231CE315CA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B2D2D8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47490A8-B358-C4AA-40A1-8E1DF353E88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solidFill>
                <a:srgbClr val="B2D2D8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3" name="Group 160">
              <a:extLst>
                <a:ext uri="{FF2B5EF4-FFF2-40B4-BE49-F238E27FC236}">
                  <a16:creationId xmlns:a16="http://schemas.microsoft.com/office/drawing/2014/main" id="{C10B3740-F071-9DFA-F901-E20F608CC213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138" name="Freeform: Shape 161">
                <a:extLst>
                  <a:ext uri="{FF2B5EF4-FFF2-40B4-BE49-F238E27FC236}">
                    <a16:creationId xmlns:a16="http://schemas.microsoft.com/office/drawing/2014/main" id="{5BBBAEC8-495F-F55C-83EA-F5B550E87C8D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8CC84D32-680A-C913-25BD-0111EB072026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4" name="Oval 21">
              <a:extLst>
                <a:ext uri="{FF2B5EF4-FFF2-40B4-BE49-F238E27FC236}">
                  <a16:creationId xmlns:a16="http://schemas.microsoft.com/office/drawing/2014/main" id="{EEE8B19D-AA86-767B-F8F8-8757D6683DC5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5" name="Oval 21">
              <a:extLst>
                <a:ext uri="{FF2B5EF4-FFF2-40B4-BE49-F238E27FC236}">
                  <a16:creationId xmlns:a16="http://schemas.microsoft.com/office/drawing/2014/main" id="{28FF47B0-F832-2005-0860-AD3DC5DBA55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26" name="Group 165">
              <a:extLst>
                <a:ext uri="{FF2B5EF4-FFF2-40B4-BE49-F238E27FC236}">
                  <a16:creationId xmlns:a16="http://schemas.microsoft.com/office/drawing/2014/main" id="{F3A23BA9-F933-FDF6-43A7-FBD7CB60AB2B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136" name="Freeform: Shape 166">
                <a:extLst>
                  <a:ext uri="{FF2B5EF4-FFF2-40B4-BE49-F238E27FC236}">
                    <a16:creationId xmlns:a16="http://schemas.microsoft.com/office/drawing/2014/main" id="{6F7C3787-4C55-5EA1-B66A-1F84F0B9BA7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B2D2D8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3059D1E-6A2F-8E36-A7CA-BA8F17E3765E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solidFill>
                <a:srgbClr val="B2D2D8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Oval 21">
              <a:extLst>
                <a:ext uri="{FF2B5EF4-FFF2-40B4-BE49-F238E27FC236}">
                  <a16:creationId xmlns:a16="http://schemas.microsoft.com/office/drawing/2014/main" id="{862B9EC3-C3F0-CE69-CD0F-7F1892DFC7C7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28" name="Group 169">
              <a:extLst>
                <a:ext uri="{FF2B5EF4-FFF2-40B4-BE49-F238E27FC236}">
                  <a16:creationId xmlns:a16="http://schemas.microsoft.com/office/drawing/2014/main" id="{CFA0F37B-7A21-7A26-466D-91244588B36F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134" name="Freeform: Shape 170">
                <a:extLst>
                  <a:ext uri="{FF2B5EF4-FFF2-40B4-BE49-F238E27FC236}">
                    <a16:creationId xmlns:a16="http://schemas.microsoft.com/office/drawing/2014/main" id="{1E27F2DF-55C8-101E-C1F9-1798FAF17469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9BF63C8-EAF6-A1AA-808F-313344A71DCF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9" name="Oval 21">
              <a:extLst>
                <a:ext uri="{FF2B5EF4-FFF2-40B4-BE49-F238E27FC236}">
                  <a16:creationId xmlns:a16="http://schemas.microsoft.com/office/drawing/2014/main" id="{29813362-E457-1E30-768E-A18728020C1B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30" name="Group 174">
              <a:extLst>
                <a:ext uri="{FF2B5EF4-FFF2-40B4-BE49-F238E27FC236}">
                  <a16:creationId xmlns:a16="http://schemas.microsoft.com/office/drawing/2014/main" id="{A4099C5B-CC99-7A1F-FBF5-F96D704FC0E0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32" name="Freeform: Shape 175">
                <a:extLst>
                  <a:ext uri="{FF2B5EF4-FFF2-40B4-BE49-F238E27FC236}">
                    <a16:creationId xmlns:a16="http://schemas.microsoft.com/office/drawing/2014/main" id="{5C180531-EFA4-4599-A427-396672E6A97F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008C95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9249A0C-6DB0-FFFD-7D3C-5E1027C59EE6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solidFill>
                <a:srgbClr val="008C95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1" name="Oval 21">
              <a:extLst>
                <a:ext uri="{FF2B5EF4-FFF2-40B4-BE49-F238E27FC236}">
                  <a16:creationId xmlns:a16="http://schemas.microsoft.com/office/drawing/2014/main" id="{2194CFA9-B7F2-F299-73FF-4BD3D761A745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008C95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142" name="Пятиугольник 22">
            <a:extLst>
              <a:ext uri="{FF2B5EF4-FFF2-40B4-BE49-F238E27FC236}">
                <a16:creationId xmlns:a16="http://schemas.microsoft.com/office/drawing/2014/main" id="{78C5FC0A-C792-8509-5BF2-1A17B5ED95F4}"/>
              </a:ext>
            </a:extLst>
          </p:cNvPr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5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81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214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3" imgW="353" imgH="353" progId="TCLayout.ActiveDocument.1">
                  <p:embed/>
                </p:oleObj>
              </mc:Choice>
              <mc:Fallback>
                <p:oleObj name="Слайд think-cell" r:id="rId3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0" name="Прямая соединительная линия 389">
            <a:extLst>
              <a:ext uri="{FF2B5EF4-FFF2-40B4-BE49-F238E27FC236}">
                <a16:creationId xmlns:a16="http://schemas.microsoft.com/office/drawing/2014/main" id="{B461B28D-5881-CB32-3521-ECB8420CC47E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6288088" y="3346450"/>
            <a:ext cx="5502275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1" name="Прямая соединительная линия 390">
            <a:extLst>
              <a:ext uri="{FF2B5EF4-FFF2-40B4-BE49-F238E27FC236}">
                <a16:creationId xmlns:a16="http://schemas.microsoft.com/office/drawing/2014/main" id="{E907E153-8976-0C11-DD8F-46384334F195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6288088" y="3084513"/>
            <a:ext cx="5502275" cy="0"/>
          </a:xfrm>
          <a:prstGeom prst="line">
            <a:avLst/>
          </a:prstGeom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2" name="Прямая соединительная линия 391">
            <a:extLst>
              <a:ext uri="{FF2B5EF4-FFF2-40B4-BE49-F238E27FC236}">
                <a16:creationId xmlns:a16="http://schemas.microsoft.com/office/drawing/2014/main" id="{91DFE2ED-2FF6-1D29-E6F4-55E4040FFB93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6288088" y="2820988"/>
            <a:ext cx="5502275" cy="0"/>
          </a:xfrm>
          <a:prstGeom prst="line">
            <a:avLst/>
          </a:prstGeom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3" name="Прямая соединительная линия 392">
            <a:extLst>
              <a:ext uri="{FF2B5EF4-FFF2-40B4-BE49-F238E27FC236}">
                <a16:creationId xmlns:a16="http://schemas.microsoft.com/office/drawing/2014/main" id="{0B22F7D4-ED3D-72B6-E0CE-677B13ED3C3C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6288088" y="2557463"/>
            <a:ext cx="5502275" cy="0"/>
          </a:xfrm>
          <a:prstGeom prst="line">
            <a:avLst/>
          </a:prstGeom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4" name="Прямая соединительная линия 393">
            <a:extLst>
              <a:ext uri="{FF2B5EF4-FFF2-40B4-BE49-F238E27FC236}">
                <a16:creationId xmlns:a16="http://schemas.microsoft.com/office/drawing/2014/main" id="{AFE06991-B2E9-3581-1A6D-0F52B3CA73DF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6288088" y="2293938"/>
            <a:ext cx="5502275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5" name="Прямая соединительная линия 394">
            <a:extLst>
              <a:ext uri="{FF2B5EF4-FFF2-40B4-BE49-F238E27FC236}">
                <a16:creationId xmlns:a16="http://schemas.microsoft.com/office/drawing/2014/main" id="{96129EFE-AAF2-515E-474F-6249B3892340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6288088" y="2032000"/>
            <a:ext cx="5502275" cy="0"/>
          </a:xfrm>
          <a:prstGeom prst="line">
            <a:avLst/>
          </a:prstGeom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6" name="Прямая соединительная линия 395">
            <a:extLst>
              <a:ext uri="{FF2B5EF4-FFF2-40B4-BE49-F238E27FC236}">
                <a16:creationId xmlns:a16="http://schemas.microsoft.com/office/drawing/2014/main" id="{F4A52916-F879-AD6B-3799-81E15269F838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6288088" y="1768475"/>
            <a:ext cx="5502275" cy="0"/>
          </a:xfrm>
          <a:prstGeom prst="line">
            <a:avLst/>
          </a:prstGeom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56" name="Chart 3">
            <a:extLst>
              <a:ext uri="{FF2B5EF4-FFF2-40B4-BE49-F238E27FC236}">
                <a16:creationId xmlns:a16="http://schemas.microsoft.com/office/drawing/2014/main" id="{F0146F75-8053-E361-8AF4-1153A39B3DE2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03575414"/>
              </p:ext>
            </p:extLst>
          </p:nvPr>
        </p:nvGraphicFramePr>
        <p:xfrm>
          <a:off x="6205538" y="1543050"/>
          <a:ext cx="5667375" cy="229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A43B9A8C-BD4D-C34A-06D0-2D024BE36B3D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569075" y="3652838"/>
            <a:ext cx="357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 defTabSz="913526">
              <a:buClr>
                <a:srgbClr val="008080"/>
              </a:buClr>
              <a:defRPr/>
            </a:pPr>
            <a:fld id="{6A336630-3A91-40B1-A598-DEF00EE390AC}" type="datetime'''''''Π''-''''1''''''''''0''''''1'''''">
              <a:rPr lang="el-GR" altLang="en-US" sz="1000" smtClean="0">
                <a:solidFill>
                  <a:srgbClr val="000000"/>
                </a:solidFill>
              </a:rPr>
              <a:pPr/>
              <a:t>Π-101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9" name="Text Placeholder 2">
            <a:extLst>
              <a:ext uri="{FF2B5EF4-FFF2-40B4-BE49-F238E27FC236}">
                <a16:creationId xmlns:a16="http://schemas.microsoft.com/office/drawing/2014/main" id="{D558B0F0-D72B-C233-4284-8C631F376C1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554913" y="3652838"/>
            <a:ext cx="2174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 defTabSz="913526">
              <a:buClr>
                <a:srgbClr val="008080"/>
              </a:buClr>
              <a:defRPr/>
            </a:pPr>
            <a:fld id="{14AB0770-1EEC-481F-8F0D-7AAF97E9A9CC}" type="datetime'''''''H''''''''''-''''''''''''''''''2'''''''''''''''''''">
              <a:rPr lang="en-US" altLang="en-US" sz="1000" smtClean="0">
                <a:solidFill>
                  <a:srgbClr val="000000"/>
                </a:solidFill>
              </a:rPr>
              <a:pPr/>
              <a:t>H-2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0" name="Text Placeholder 2">
            <a:extLst>
              <a:ext uri="{FF2B5EF4-FFF2-40B4-BE49-F238E27FC236}">
                <a16:creationId xmlns:a16="http://schemas.microsoft.com/office/drawing/2014/main" id="{2E6DBEBE-9C7F-90BF-FA78-716D0A2E5A3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408988" y="3652838"/>
            <a:ext cx="342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 defTabSz="913526">
              <a:buClr>
                <a:srgbClr val="008080"/>
              </a:buClr>
              <a:defRPr/>
            </a:pPr>
            <a:fld id="{106BB02D-FEA9-4B53-BB71-0B733366BBC0}" type="datetime'''''''''''''T''-''''''1''''''''''0''''''0'''''''''''''''''''''">
              <a:rPr lang="en-US" altLang="en-US" sz="1000" smtClean="0">
                <a:solidFill>
                  <a:srgbClr val="000000"/>
                </a:solidFill>
              </a:rPr>
              <a:pPr/>
              <a:t>T-100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1" name="Text Placeholder 2">
            <a:extLst>
              <a:ext uri="{FF2B5EF4-FFF2-40B4-BE49-F238E27FC236}">
                <a16:creationId xmlns:a16="http://schemas.microsoft.com/office/drawing/2014/main" id="{41D9B345-7A7B-FE68-7487-A17E4D011D2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323388" y="3652838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 defTabSz="913526">
              <a:buClr>
                <a:srgbClr val="008080"/>
              </a:buClr>
              <a:defRPr/>
            </a:pPr>
            <a:fld id="{8899FDEA-58E5-401D-B3E5-C787E0051F51}" type="datetime'E''''-''''2''''''0''''''''''''1'''''''''''''''''">
              <a:rPr lang="en-US" altLang="en-US" sz="1000" smtClean="0">
                <a:solidFill>
                  <a:srgbClr val="000000"/>
                </a:solidFill>
              </a:rPr>
              <a:pPr/>
              <a:t>E-201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1DBC146C-3DD3-AEB4-E3F8-B1CB023DCD3C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306050" y="3652838"/>
            <a:ext cx="2174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 defTabSz="913526">
              <a:buClr>
                <a:srgbClr val="008080"/>
              </a:buClr>
              <a:defRPr/>
            </a:pPr>
            <a:fld id="{C1A4C91D-713D-4E35-B20D-5FC6C5B2A0C9}" type="datetime'''''''H''-''''''''''''''''''''''''''''''''''1'''''''">
              <a:rPr lang="en-US" altLang="en-US" sz="1000" smtClean="0">
                <a:solidFill>
                  <a:srgbClr val="000000"/>
                </a:solidFill>
              </a:rPr>
              <a:pPr/>
              <a:t>H-1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3" name="Text Placeholder 2">
            <a:extLst>
              <a:ext uri="{FF2B5EF4-FFF2-40B4-BE49-F238E27FC236}">
                <a16:creationId xmlns:a16="http://schemas.microsoft.com/office/drawing/2014/main" id="{7433A045-EC48-DEE4-A3AE-E670E1E8BE6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1101389" y="3652838"/>
            <a:ext cx="4619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 defTabSz="913526">
              <a:buClr>
                <a:srgbClr val="008080"/>
              </a:buClr>
              <a:defRPr/>
            </a:pPr>
            <a:fld id="{3E91FE83-5FE3-43BC-AF82-E49A1CBE4017}" type="datetime'''''H''-10''2''''''''''''''''''''''''''''/''''''''''2'">
              <a:rPr lang="en-US" altLang="en-US" sz="1000" smtClean="0">
                <a:solidFill>
                  <a:srgbClr val="000000"/>
                </a:solidFill>
              </a:rPr>
              <a:pPr/>
              <a:t>H-102/2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 useBgFill="1">
        <p:nvSpPr>
          <p:cNvPr id="404" name="Text Placeholder 2">
            <a:extLst>
              <a:ext uri="{FF2B5EF4-FFF2-40B4-BE49-F238E27FC236}">
                <a16:creationId xmlns:a16="http://schemas.microsoft.com/office/drawing/2014/main" id="{E4A3ADE5-C99A-604C-07A6-3E611094F62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558088" y="2170113"/>
            <a:ext cx="209550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0" indent="0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335" indent="-194662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5435" indent="-253428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060" indent="-157933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3957" indent="-132223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6pPr>
            <a:lvl7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7pPr>
            <a:lvl8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8pPr>
            <a:lvl9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/>
            <a:fld id="{EAD5FCA8-B75B-4399-A773-7B1804BBC74B}" type="datetime'4,''''''''''''''''''''''''8'''''''">
              <a:rPr lang="ru-RU" altLang="en-US" sz="1000" kern="0" smtClean="0">
                <a:solidFill>
                  <a:schemeClr val="tx2"/>
                </a:solidFill>
                <a:effectLst/>
              </a:rPr>
              <a:pPr/>
              <a:t>4,8</a:t>
            </a:fld>
            <a:endParaRPr lang="ru-RU" sz="1000" kern="0" dirty="0">
              <a:solidFill>
                <a:schemeClr val="tx2"/>
              </a:solidFill>
            </a:endParaRPr>
          </a:p>
        </p:txBody>
      </p:sp>
      <p:sp useBgFill="1">
        <p:nvSpPr>
          <p:cNvPr id="405" name="Text Placeholder 2">
            <a:extLst>
              <a:ext uri="{FF2B5EF4-FFF2-40B4-BE49-F238E27FC236}">
                <a16:creationId xmlns:a16="http://schemas.microsoft.com/office/drawing/2014/main" id="{618F6951-60FB-3928-5881-361D39A9899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0309225" y="3300413"/>
            <a:ext cx="209550" cy="152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0" indent="0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335" indent="-194662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5435" indent="-253428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060" indent="-157933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3957" indent="-132223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6pPr>
            <a:lvl7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7pPr>
            <a:lvl8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8pPr>
            <a:lvl9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/>
            <a:fld id="{85DA02B3-8DCC-4660-AAE3-83C1362A16C6}" type="datetime'''''''''''''''''''0'''',''5'''''''''''''''''">
              <a:rPr lang="ru-RU" altLang="en-US" sz="1000" kern="0" smtClean="0">
                <a:solidFill>
                  <a:schemeClr val="tx2"/>
                </a:solidFill>
                <a:effectLst/>
              </a:rPr>
              <a:pPr/>
              <a:t>0,5</a:t>
            </a:fld>
            <a:endParaRPr lang="ru-RU" sz="1000" kern="0" dirty="0">
              <a:solidFill>
                <a:schemeClr val="tx2"/>
              </a:solidFill>
            </a:endParaRPr>
          </a:p>
        </p:txBody>
      </p:sp>
      <p:sp>
        <p:nvSpPr>
          <p:cNvPr id="406" name="Rectangle 24">
            <a:extLst>
              <a:ext uri="{FF2B5EF4-FFF2-40B4-BE49-F238E27FC236}">
                <a16:creationId xmlns:a16="http://schemas.microsoft.com/office/drawing/2014/main" id="{7CE99245-7899-9A23-353E-BAA1F932791B}"/>
              </a:ext>
            </a:extLst>
          </p:cNvPr>
          <p:cNvSpPr>
            <a:spLocks/>
          </p:cNvSpPr>
          <p:nvPr/>
        </p:nvSpPr>
        <p:spPr>
          <a:xfrm>
            <a:off x="10041734" y="4177689"/>
            <a:ext cx="1667288" cy="54680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Обозначает верхнюю границу потерь для повторяющихся событий</a:t>
            </a:r>
          </a:p>
        </p:txBody>
      </p:sp>
      <p:sp>
        <p:nvSpPr>
          <p:cNvPr id="407" name="Rectangle 4">
            <a:extLst>
              <a:ext uri="{FF2B5EF4-FFF2-40B4-BE49-F238E27FC236}">
                <a16:creationId xmlns:a16="http://schemas.microsoft.com/office/drawing/2014/main" id="{97D17CA7-63C1-A710-74D7-ACFCA7C1B60C}"/>
              </a:ext>
            </a:extLst>
          </p:cNvPr>
          <p:cNvSpPr>
            <a:spLocks/>
          </p:cNvSpPr>
          <p:nvPr/>
        </p:nvSpPr>
        <p:spPr>
          <a:xfrm>
            <a:off x="343048" y="874664"/>
            <a:ext cx="5695014" cy="915537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Text Box 3">
            <a:extLst>
              <a:ext uri="{FF2B5EF4-FFF2-40B4-BE49-F238E27FC236}">
                <a16:creationId xmlns:a16="http://schemas.microsoft.com/office/drawing/2014/main" id="{FB284EC1-25F9-F514-7031-49B4657E46C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9281" y="971586"/>
            <a:ext cx="5598781" cy="2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7999" anchor="b" anchorCtr="0">
            <a:spAutoFit/>
          </a:bodyPr>
          <a:lstStyle>
            <a:defPPr>
              <a:defRPr lang="en-US"/>
            </a:defPPr>
            <a:lvl1pPr marL="100013" indent="-100013" defTabSz="625475">
              <a:buSzTx/>
              <a:buFont typeface="Wingdings" pitchFamily="2" charset="2"/>
              <a:buNone/>
              <a:defRPr sz="900" b="1">
                <a:solidFill>
                  <a:srgbClr val="07436D"/>
                </a:solidFill>
              </a:defRPr>
            </a:lvl1pPr>
            <a:lvl2pPr marL="312738" indent="-146050" defTabSz="625475">
              <a:buSzPct val="120000"/>
              <a:buChar char="•"/>
            </a:lvl2pPr>
            <a:lvl3pPr marL="625475" indent="-152400" defTabSz="625475">
              <a:buChar char="–"/>
            </a:lvl3pPr>
            <a:lvl4pPr marL="938213" indent="-138113" defTabSz="625475">
              <a:buSzPct val="89000"/>
              <a:buChar char="•"/>
            </a:lvl4pPr>
            <a:lvl5pPr marL="1252538" indent="-150813" defTabSz="625475">
              <a:buSzPct val="75000"/>
              <a:buChar char="–"/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9pPr>
          </a:lstStyle>
          <a:p>
            <a:pPr marL="102043" lvl="0" indent="-102043" defTabSz="638172">
              <a:defRPr/>
            </a:pPr>
            <a:r>
              <a:rPr kumimoji="0" lang="az-Cyrl-AZ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</a:rPr>
              <a:t>Цель </a:t>
            </a:r>
            <a:r>
              <a:rPr lang="ru-RU" sz="1200" dirty="0">
                <a:solidFill>
                  <a:srgbClr val="008080"/>
                </a:solidFill>
              </a:rPr>
              <a:t>проведения базового анализа по отказам оборудования</a:t>
            </a:r>
            <a:endParaRPr kumimoji="0" lang="az-Cyrl-AZ" sz="12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9" name="Line 17">
            <a:extLst>
              <a:ext uri="{FF2B5EF4-FFF2-40B4-BE49-F238E27FC236}">
                <a16:creationId xmlns:a16="http://schemas.microsoft.com/office/drawing/2014/main" id="{C08D5F46-E25A-E312-09D3-385D71CF6020}"/>
              </a:ext>
            </a:extLst>
          </p:cNvPr>
          <p:cNvSpPr>
            <a:spLocks noChangeShapeType="1"/>
          </p:cNvSpPr>
          <p:nvPr/>
        </p:nvSpPr>
        <p:spPr bwMode="gray">
          <a:xfrm>
            <a:off x="439281" y="1203002"/>
            <a:ext cx="5502549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4" tIns="46648" rIns="93294" bIns="46648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743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CAFDA0F7-03D3-3161-154A-128626F17FD5}"/>
              </a:ext>
            </a:extLst>
          </p:cNvPr>
          <p:cNvSpPr txBox="1">
            <a:spLocks/>
          </p:cNvSpPr>
          <p:nvPr/>
        </p:nvSpPr>
        <p:spPr>
          <a:xfrm>
            <a:off x="439281" y="1260241"/>
            <a:ext cx="550254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4400" lvl="1" indent="-190800" defTabSz="895350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46400" lvl="2" indent="-2484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15600" lvl="3" indent="-1548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48800" lvl="4" indent="-1296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r>
              <a:rPr lang="ru-RU" sz="1100" dirty="0">
                <a:solidFill>
                  <a:prstClr val="black"/>
                </a:solidFill>
              </a:rPr>
              <a:t>Повышение надежности и доступности оборудования за счет системного анализа повторяющихся отказов и дефектов, выявления их коренных причин и разработки целевых корректирующих мероприятий.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0096FA96-AC31-9E4C-22BF-2C6230CCCA9C}"/>
              </a:ext>
            </a:extLst>
          </p:cNvPr>
          <p:cNvSpPr txBox="1">
            <a:spLocks/>
          </p:cNvSpPr>
          <p:nvPr/>
        </p:nvSpPr>
        <p:spPr>
          <a:xfrm>
            <a:off x="439281" y="5605746"/>
            <a:ext cx="5502548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4400" lvl="1" indent="-190800" defTabSz="895350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46400" lvl="2" indent="-2484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15600" lvl="3" indent="-1548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48800" lvl="4" indent="-1296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marL="198346" marR="0" lvl="1" indent="-194673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Реестр потерь: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673" lvl="1" indent="0" defTabSz="913526">
              <a:buClr>
                <a:srgbClr val="008080"/>
              </a:buClr>
              <a:buNone/>
              <a:defRPr/>
            </a:pPr>
            <a:r>
              <a:rPr lang="ru-RU" sz="1000" dirty="0">
                <a:hlinkClick r:id="rId36"/>
              </a:rPr>
              <a:t>9. Реестр потерь по </a:t>
            </a:r>
            <a:r>
              <a:rPr lang="ru-RU" sz="1000" dirty="0" err="1">
                <a:hlinkClick r:id="rId36"/>
              </a:rPr>
              <a:t>ВПР</a:t>
            </a:r>
            <a:r>
              <a:rPr lang="ru-RU" sz="1000" dirty="0">
                <a:hlinkClick r:id="rId36"/>
              </a:rPr>
              <a:t> – </a:t>
            </a:r>
            <a:r>
              <a:rPr lang="ru-RU" sz="1000" dirty="0" err="1">
                <a:hlinkClick r:id="rId36"/>
              </a:rPr>
              <a:t>Cредство</a:t>
            </a:r>
            <a:r>
              <a:rPr lang="ru-RU" sz="1000" dirty="0">
                <a:hlinkClick r:id="rId36"/>
              </a:rPr>
              <a:t> просмотра отчетов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98346" marR="0" lvl="1" indent="-194673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Реестр сообщений 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Z1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,3,4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marL="198346" lvl="1" indent="-194673" defTabSz="913526">
              <a:buClr>
                <a:srgbClr val="008080"/>
              </a:buClr>
              <a:defRPr/>
            </a:pPr>
            <a:r>
              <a:rPr lang="en-US" sz="1000" baseline="30000" dirty="0">
                <a:hlinkClick r:id="rId37"/>
              </a:rPr>
              <a:t>1 </a:t>
            </a:r>
            <a:r>
              <a:rPr lang="ru-RU" sz="1000" dirty="0" err="1">
                <a:hlinkClick r:id="rId37"/>
              </a:rPr>
              <a:t>Дашборд</a:t>
            </a:r>
            <a:r>
              <a:rPr lang="ru-RU" sz="1000" dirty="0">
                <a:hlinkClick r:id="rId37"/>
              </a:rPr>
              <a:t> СУН - </a:t>
            </a:r>
            <a:r>
              <a:rPr lang="en-US" sz="1000" dirty="0">
                <a:hlinkClick r:id="rId37"/>
              </a:rPr>
              <a:t>Bad Actors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2" name="Rectangle 38">
            <a:extLst>
              <a:ext uri="{FF2B5EF4-FFF2-40B4-BE49-F238E27FC236}">
                <a16:creationId xmlns:a16="http://schemas.microsoft.com/office/drawing/2014/main" id="{D3098C8C-1B67-CBBC-B3DC-213EED33C6BA}"/>
              </a:ext>
            </a:extLst>
          </p:cNvPr>
          <p:cNvSpPr>
            <a:spLocks/>
          </p:cNvSpPr>
          <p:nvPr/>
        </p:nvSpPr>
        <p:spPr>
          <a:xfrm>
            <a:off x="343048" y="5273511"/>
            <a:ext cx="5695014" cy="967690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3" name="Text Box 3">
            <a:extLst>
              <a:ext uri="{FF2B5EF4-FFF2-40B4-BE49-F238E27FC236}">
                <a16:creationId xmlns:a16="http://schemas.microsoft.com/office/drawing/2014/main" id="{297E213A-F83F-94E3-8C86-A7DA40E9F6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9281" y="5317096"/>
            <a:ext cx="5502548" cy="2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7999" anchor="b" anchorCtr="0">
            <a:spAutoFit/>
          </a:bodyPr>
          <a:lstStyle>
            <a:defPPr>
              <a:defRPr lang="en-US"/>
            </a:defPPr>
            <a:lvl1pPr marL="100013" indent="-100013" defTabSz="625475">
              <a:buSzTx/>
              <a:buFont typeface="Wingdings" pitchFamily="2" charset="2"/>
              <a:buNone/>
              <a:defRPr sz="900" b="1">
                <a:solidFill>
                  <a:srgbClr val="07436D"/>
                </a:solidFill>
              </a:defRPr>
            </a:lvl1pPr>
            <a:lvl2pPr marL="312738" indent="-146050" defTabSz="625475">
              <a:buSzPct val="120000"/>
              <a:buChar char="•"/>
            </a:lvl2pPr>
            <a:lvl3pPr marL="625475" indent="-152400" defTabSz="625475">
              <a:buChar char="–"/>
            </a:lvl3pPr>
            <a:lvl4pPr marL="938213" indent="-138113" defTabSz="625475">
              <a:buSzPct val="89000"/>
              <a:buChar char="•"/>
            </a:lvl4pPr>
            <a:lvl5pPr marL="1252538" indent="-150813" defTabSz="625475">
              <a:buSzPct val="75000"/>
              <a:buChar char="–"/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9pPr>
          </a:lstStyle>
          <a:p>
            <a:pPr marL="102043" marR="0" lvl="0" indent="-102043" algn="l" defTabSz="638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Cyrl-AZ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Источники данных</a:t>
            </a:r>
          </a:p>
        </p:txBody>
      </p:sp>
      <p:sp>
        <p:nvSpPr>
          <p:cNvPr id="414" name="Line 17">
            <a:extLst>
              <a:ext uri="{FF2B5EF4-FFF2-40B4-BE49-F238E27FC236}">
                <a16:creationId xmlns:a16="http://schemas.microsoft.com/office/drawing/2014/main" id="{9944126F-67F8-FC42-501B-92DDFDE687B3}"/>
              </a:ext>
            </a:extLst>
          </p:cNvPr>
          <p:cNvSpPr>
            <a:spLocks noChangeShapeType="1"/>
          </p:cNvSpPr>
          <p:nvPr/>
        </p:nvSpPr>
        <p:spPr bwMode="gray">
          <a:xfrm>
            <a:off x="439281" y="5548512"/>
            <a:ext cx="5502548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4" tIns="46648" rIns="93294" bIns="46648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743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619EEE96-98C3-7F6B-942B-00D292514894}"/>
              </a:ext>
            </a:extLst>
          </p:cNvPr>
          <p:cNvSpPr txBox="1">
            <a:spLocks/>
          </p:cNvSpPr>
          <p:nvPr/>
        </p:nvSpPr>
        <p:spPr>
          <a:xfrm>
            <a:off x="439281" y="2254975"/>
            <a:ext cx="5502548" cy="29238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4400" lvl="1" indent="-190800" defTabSz="895350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46400" lvl="2" indent="-2484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15600" lvl="3" indent="-1548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48800" lvl="4" indent="-1296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marL="198346" marR="0" lvl="1" indent="-194673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lang="ru-RU" sz="1000" dirty="0">
                <a:solidFill>
                  <a:prstClr val="black"/>
                </a:solidFill>
              </a:rPr>
              <a:t>Поиск проблемного оборудования производится как на основе отдельных факторов, так и с применением комбинации факторов, к которым относятся: сумма </a:t>
            </a:r>
            <a:r>
              <a:rPr lang="ru-RU" sz="1000" dirty="0" err="1">
                <a:solidFill>
                  <a:prstClr val="black"/>
                </a:solidFill>
              </a:rPr>
              <a:t>УМД</a:t>
            </a:r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>
                <a:solidFill>
                  <a:prstClr val="black"/>
                </a:solidFill>
              </a:rPr>
              <a:t>и дополнительные </a:t>
            </a:r>
            <a:r>
              <a:rPr lang="ru-RU" sz="1000" dirty="0">
                <a:solidFill>
                  <a:prstClr val="black"/>
                </a:solidFill>
              </a:rPr>
              <a:t>затраты на восстановление, количество отказов и дефектов; </a:t>
            </a:r>
          </a:p>
          <a:p>
            <a:pPr marL="198346" marR="0" lvl="1" indent="-194673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lang="ru-RU" sz="1000" dirty="0">
                <a:solidFill>
                  <a:prstClr val="black"/>
                </a:solidFill>
              </a:rPr>
              <a:t>Эксперт СУН по надежности не реже одного раза в месяц проводит анализ;</a:t>
            </a:r>
          </a:p>
          <a:p>
            <a:pPr marL="198346" lvl="1" indent="-194673" defTabSz="913526">
              <a:buClr>
                <a:srgbClr val="008080"/>
              </a:buClr>
              <a:defRPr/>
            </a:pPr>
            <a:r>
              <a:rPr lang="ru-RU" sz="1000" dirty="0">
                <a:solidFill>
                  <a:prstClr val="black"/>
                </a:solidFill>
              </a:rPr>
              <a:t>На основе реестра учета потерь формирует сводную таблицу в своей зоне ответственности и провести анализ на предмет повторяемости отказов и дефектов по единице оборудования или по классу оборудования. Для выявления повторяемости по физической причине необходимо использовать поле «</a:t>
            </a:r>
            <a:r>
              <a:rPr lang="ru-RU" sz="1000" dirty="0" err="1">
                <a:solidFill>
                  <a:prstClr val="black"/>
                </a:solidFill>
              </a:rPr>
              <a:t>Maintainable</a:t>
            </a:r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err="1">
                <a:solidFill>
                  <a:prstClr val="black"/>
                </a:solidFill>
              </a:rPr>
              <a:t>Item</a:t>
            </a:r>
            <a:r>
              <a:rPr lang="ru-RU" sz="1000" dirty="0">
                <a:solidFill>
                  <a:prstClr val="black"/>
                </a:solidFill>
              </a:rPr>
              <a:t>». В случае отсутствия повторяемости отказов и дефектов или завершения проработки всех событий в данном реестре необходимо перейти на уровень SAP;</a:t>
            </a:r>
          </a:p>
          <a:p>
            <a:pPr marL="198346" lvl="1" indent="-194673" defTabSz="913526">
              <a:buClr>
                <a:srgbClr val="008080"/>
              </a:buClr>
              <a:defRPr/>
            </a:pPr>
            <a:r>
              <a:rPr lang="ru-RU" sz="1000" dirty="0">
                <a:solidFill>
                  <a:prstClr val="black"/>
                </a:solidFill>
              </a:rPr>
              <a:t>Реестр сообщений Z1,3,4 SAP. На основе данного реестра формирует сводную таблицу в своей зоне ответственности и проводит анализ на предмет повторяемости отказов и дефектов по единице или классу оборудования. Для выявления повторяемости по физической причине необходимо использовать поле «Части объекта». В случае отсутствия повторяемости отказов и дефектов или завершения проработки всех событий в данном реестре это фиксируется в протоколе ритуала статуса АКП.</a:t>
            </a:r>
          </a:p>
          <a:p>
            <a:pPr marL="198346" lvl="1" indent="-194673" defTabSz="913526">
              <a:buClr>
                <a:srgbClr val="008080"/>
              </a:buClr>
              <a:defRPr/>
            </a:pPr>
            <a:r>
              <a:rPr lang="ru-RU" sz="1000" dirty="0">
                <a:solidFill>
                  <a:prstClr val="black"/>
                </a:solidFill>
              </a:rPr>
              <a:t>Не во всех случаях можно выявить повторяемость по физической причине только за счет аналитики данных, в некоторых случаях требуется верификация со смежными подразделениями.</a:t>
            </a:r>
          </a:p>
        </p:txBody>
      </p:sp>
      <p:sp>
        <p:nvSpPr>
          <p:cNvPr id="416" name="Rectangle 59">
            <a:extLst>
              <a:ext uri="{FF2B5EF4-FFF2-40B4-BE49-F238E27FC236}">
                <a16:creationId xmlns:a16="http://schemas.microsoft.com/office/drawing/2014/main" id="{686A49E9-BF82-A720-AC85-86C0A8A5344D}"/>
              </a:ext>
            </a:extLst>
          </p:cNvPr>
          <p:cNvSpPr>
            <a:spLocks/>
          </p:cNvSpPr>
          <p:nvPr/>
        </p:nvSpPr>
        <p:spPr>
          <a:xfrm>
            <a:off x="343048" y="1869399"/>
            <a:ext cx="5695014" cy="3324912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7" name="Text Box 3">
            <a:extLst>
              <a:ext uri="{FF2B5EF4-FFF2-40B4-BE49-F238E27FC236}">
                <a16:creationId xmlns:a16="http://schemas.microsoft.com/office/drawing/2014/main" id="{CBA335EE-6B57-8E80-54FB-10BF2BDC78B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9281" y="1966325"/>
            <a:ext cx="5502548" cy="2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7999" anchor="b" anchorCtr="0">
            <a:spAutoFit/>
          </a:bodyPr>
          <a:lstStyle>
            <a:defPPr>
              <a:defRPr lang="en-US"/>
            </a:defPPr>
            <a:lvl1pPr marL="100013" indent="-100013" defTabSz="625475">
              <a:buSzTx/>
              <a:buFont typeface="Wingdings" pitchFamily="2" charset="2"/>
              <a:buNone/>
              <a:defRPr sz="900" b="1">
                <a:solidFill>
                  <a:srgbClr val="07436D"/>
                </a:solidFill>
              </a:defRPr>
            </a:lvl1pPr>
            <a:lvl2pPr marL="312738" indent="-146050" defTabSz="625475">
              <a:buSzPct val="120000"/>
              <a:buChar char="•"/>
            </a:lvl2pPr>
            <a:lvl3pPr marL="625475" indent="-152400" defTabSz="625475">
              <a:buChar char="–"/>
            </a:lvl3pPr>
            <a:lvl4pPr marL="938213" indent="-138113" defTabSz="625475">
              <a:buSzPct val="89000"/>
              <a:buChar char="•"/>
            </a:lvl4pPr>
            <a:lvl5pPr marL="1252538" indent="-150813" defTabSz="625475">
              <a:buSzPct val="75000"/>
              <a:buChar char="–"/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9pPr>
          </a:lstStyle>
          <a:p>
            <a:pPr marL="102043" marR="0" lvl="0" indent="-102043" algn="l" defTabSz="638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Cyrl-AZ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Подход</a:t>
            </a:r>
          </a:p>
        </p:txBody>
      </p:sp>
      <p:sp>
        <p:nvSpPr>
          <p:cNvPr id="418" name="Line 17">
            <a:extLst>
              <a:ext uri="{FF2B5EF4-FFF2-40B4-BE49-F238E27FC236}">
                <a16:creationId xmlns:a16="http://schemas.microsoft.com/office/drawing/2014/main" id="{0073C7A1-E16C-5EB7-D8A2-45AEEBE97123}"/>
              </a:ext>
            </a:extLst>
          </p:cNvPr>
          <p:cNvSpPr>
            <a:spLocks noChangeShapeType="1"/>
          </p:cNvSpPr>
          <p:nvPr/>
        </p:nvSpPr>
        <p:spPr bwMode="gray">
          <a:xfrm>
            <a:off x="439281" y="2197741"/>
            <a:ext cx="5502548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4" tIns="46648" rIns="93294" bIns="46648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743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CE006755-7E92-1D64-387C-04F16E01026D}"/>
              </a:ext>
            </a:extLst>
          </p:cNvPr>
          <p:cNvSpPr txBox="1">
            <a:spLocks/>
          </p:cNvSpPr>
          <p:nvPr/>
        </p:nvSpPr>
        <p:spPr>
          <a:xfrm>
            <a:off x="6288605" y="5471759"/>
            <a:ext cx="55025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4400" lvl="1" indent="-190800" defTabSz="895350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46400" lvl="2" indent="-2484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15600" lvl="3" indent="-1548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48800" lvl="4" indent="-1296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marL="198346" marR="0" lvl="1" indent="-194673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П-101 расследование необходимо провести в формате упрощённого расследования</a:t>
            </a:r>
          </a:p>
          <a:p>
            <a:pPr marL="198346" lvl="1" indent="-194673" defTabSz="913526">
              <a:buClr>
                <a:srgbClr val="008080"/>
              </a:buClr>
              <a:defRPr/>
            </a:pPr>
            <a:r>
              <a:rPr lang="ru-RU" sz="1000" dirty="0">
                <a:solidFill>
                  <a:srgbClr val="000000"/>
                </a:solidFill>
              </a:rPr>
              <a:t>Т-100 повторяющиеся событие с превышением порога в 1 млн руб. требуется проведение анализа в формате упрощённого расследования.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98346" marR="0" lvl="1" indent="-194673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Н-2, Е-201, 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H-1,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Н-102/2 необходимо провести в формате базового анализа</a:t>
            </a:r>
            <a:r>
              <a:rPr lang="en-US" sz="1000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с учетом приоритета событий и загрузки экспертов по надежности.</a:t>
            </a:r>
          </a:p>
        </p:txBody>
      </p:sp>
      <p:sp>
        <p:nvSpPr>
          <p:cNvPr id="420" name="Rectangle 72">
            <a:extLst>
              <a:ext uri="{FF2B5EF4-FFF2-40B4-BE49-F238E27FC236}">
                <a16:creationId xmlns:a16="http://schemas.microsoft.com/office/drawing/2014/main" id="{39782AF0-2A1F-DCAC-B9DF-ABF8DB2DA22D}"/>
              </a:ext>
            </a:extLst>
          </p:cNvPr>
          <p:cNvSpPr>
            <a:spLocks/>
          </p:cNvSpPr>
          <p:nvPr/>
        </p:nvSpPr>
        <p:spPr>
          <a:xfrm>
            <a:off x="6192372" y="5086183"/>
            <a:ext cx="5695014" cy="1155018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1" name="Text Box 3">
            <a:extLst>
              <a:ext uri="{FF2B5EF4-FFF2-40B4-BE49-F238E27FC236}">
                <a16:creationId xmlns:a16="http://schemas.microsoft.com/office/drawing/2014/main" id="{38F2B853-92F8-4A37-DF5A-95ECB537650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88605" y="5183109"/>
            <a:ext cx="5502548" cy="2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7999" anchor="b" anchorCtr="0">
            <a:spAutoFit/>
          </a:bodyPr>
          <a:lstStyle>
            <a:defPPr>
              <a:defRPr lang="en-US"/>
            </a:defPPr>
            <a:lvl1pPr marL="100013" indent="-100013" defTabSz="625475">
              <a:buSzTx/>
              <a:buFont typeface="Wingdings" pitchFamily="2" charset="2"/>
              <a:buNone/>
              <a:defRPr sz="900" b="1">
                <a:solidFill>
                  <a:srgbClr val="07436D"/>
                </a:solidFill>
              </a:defRPr>
            </a:lvl1pPr>
            <a:lvl2pPr marL="312738" indent="-146050" defTabSz="625475">
              <a:buSzPct val="120000"/>
              <a:buChar char="•"/>
            </a:lvl2pPr>
            <a:lvl3pPr marL="625475" indent="-152400" defTabSz="625475">
              <a:buChar char="–"/>
            </a:lvl3pPr>
            <a:lvl4pPr marL="938213" indent="-138113" defTabSz="625475">
              <a:buSzPct val="89000"/>
              <a:buChar char="•"/>
            </a:lvl4pPr>
            <a:lvl5pPr marL="1252538" indent="-150813" defTabSz="625475">
              <a:buSzPct val="75000"/>
              <a:buChar char="–"/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9pPr>
          </a:lstStyle>
          <a:p>
            <a:pPr marL="102043" marR="0" lvl="0" indent="-102043" algn="l" defTabSz="638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Cyrl-AZ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 анализа</a:t>
            </a:r>
          </a:p>
        </p:txBody>
      </p:sp>
      <p:sp>
        <p:nvSpPr>
          <p:cNvPr id="422" name="Line 17">
            <a:extLst>
              <a:ext uri="{FF2B5EF4-FFF2-40B4-BE49-F238E27FC236}">
                <a16:creationId xmlns:a16="http://schemas.microsoft.com/office/drawing/2014/main" id="{9E59778B-4ABA-A1D9-E80E-C9D4AEBBDE4F}"/>
              </a:ext>
            </a:extLst>
          </p:cNvPr>
          <p:cNvSpPr>
            <a:spLocks noChangeShapeType="1"/>
          </p:cNvSpPr>
          <p:nvPr/>
        </p:nvSpPr>
        <p:spPr bwMode="gray">
          <a:xfrm>
            <a:off x="6288605" y="5414525"/>
            <a:ext cx="5502548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4" tIns="46648" rIns="93294" bIns="46648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743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Rectangle 84">
            <a:extLst>
              <a:ext uri="{FF2B5EF4-FFF2-40B4-BE49-F238E27FC236}">
                <a16:creationId xmlns:a16="http://schemas.microsoft.com/office/drawing/2014/main" id="{53A10457-2CD3-4CA2-A7FB-1DDC529715ED}"/>
              </a:ext>
            </a:extLst>
          </p:cNvPr>
          <p:cNvSpPr>
            <a:spLocks/>
          </p:cNvSpPr>
          <p:nvPr/>
        </p:nvSpPr>
        <p:spPr>
          <a:xfrm>
            <a:off x="6192372" y="874663"/>
            <a:ext cx="5695014" cy="4128328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Text Box 3">
            <a:extLst>
              <a:ext uri="{FF2B5EF4-FFF2-40B4-BE49-F238E27FC236}">
                <a16:creationId xmlns:a16="http://schemas.microsoft.com/office/drawing/2014/main" id="{E65DD67C-5635-2922-C1EE-E65B8096337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88605" y="971591"/>
            <a:ext cx="5502548" cy="2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7999" anchor="b" anchorCtr="0">
            <a:spAutoFit/>
          </a:bodyPr>
          <a:lstStyle>
            <a:defPPr>
              <a:defRPr lang="en-US"/>
            </a:defPPr>
            <a:lvl1pPr marL="100013" indent="-100013" defTabSz="625475">
              <a:buSzTx/>
              <a:buFont typeface="Wingdings" pitchFamily="2" charset="2"/>
              <a:buNone/>
              <a:defRPr sz="900" b="1">
                <a:solidFill>
                  <a:srgbClr val="07436D"/>
                </a:solidFill>
              </a:defRPr>
            </a:lvl1pPr>
            <a:lvl2pPr marL="312738" indent="-146050" defTabSz="625475">
              <a:buSzPct val="120000"/>
              <a:buChar char="•"/>
            </a:lvl2pPr>
            <a:lvl3pPr marL="625475" indent="-152400" defTabSz="625475">
              <a:buChar char="–"/>
            </a:lvl3pPr>
            <a:lvl4pPr marL="938213" indent="-138113" defTabSz="625475">
              <a:buSzPct val="89000"/>
              <a:buChar char="•"/>
            </a:lvl4pPr>
            <a:lvl5pPr marL="1252538" indent="-150813" defTabSz="625475">
              <a:buSzPct val="75000"/>
              <a:buChar char="–"/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9pPr>
          </a:lstStyle>
          <a:p>
            <a:pPr marL="102043" marR="0" lvl="0" indent="-102043" algn="l" defTabSz="638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Cyrl-AZ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Пример анализа</a:t>
            </a:r>
          </a:p>
        </p:txBody>
      </p:sp>
      <p:sp>
        <p:nvSpPr>
          <p:cNvPr id="425" name="Line 17">
            <a:extLst>
              <a:ext uri="{FF2B5EF4-FFF2-40B4-BE49-F238E27FC236}">
                <a16:creationId xmlns:a16="http://schemas.microsoft.com/office/drawing/2014/main" id="{86B7058F-770E-9F63-CB76-728DEFB567CD}"/>
              </a:ext>
            </a:extLst>
          </p:cNvPr>
          <p:cNvSpPr>
            <a:spLocks noChangeShapeType="1"/>
          </p:cNvSpPr>
          <p:nvPr/>
        </p:nvSpPr>
        <p:spPr bwMode="gray">
          <a:xfrm>
            <a:off x="6288605" y="1203007"/>
            <a:ext cx="5502548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4" tIns="46648" rIns="93294" bIns="46648">
            <a:no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743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058D6BBA-B27D-FDB0-2F3C-C225774C4417}"/>
              </a:ext>
            </a:extLst>
          </p:cNvPr>
          <p:cNvSpPr txBox="1">
            <a:spLocks/>
          </p:cNvSpPr>
          <p:nvPr/>
        </p:nvSpPr>
        <p:spPr>
          <a:xfrm>
            <a:off x="6288604" y="1260241"/>
            <a:ext cx="5502548" cy="21974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4400" lvl="1" indent="-190800" defTabSz="895350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46400" lvl="2" indent="-2484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15600" lvl="3" indent="-1548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48800" lvl="4" indent="-129600" defTabSz="895350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marL="3673" marR="0" lvl="1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График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УМД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и дополнительных затрат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по отказам оборудования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</a:rPr>
              <a:t>(</a:t>
            </a:r>
            <a:r>
              <a:rPr lang="ru-RU" sz="12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млн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</a:rPr>
              <a:t> руб.)</a:t>
            </a:r>
          </a:p>
        </p:txBody>
      </p:sp>
      <p:cxnSp>
        <p:nvCxnSpPr>
          <p:cNvPr id="427" name="Straight Connector 451">
            <a:extLst>
              <a:ext uri="{FF2B5EF4-FFF2-40B4-BE49-F238E27FC236}">
                <a16:creationId xmlns:a16="http://schemas.microsoft.com/office/drawing/2014/main" id="{B9FDC665-1FC6-D50C-C46E-487C726AA988}"/>
              </a:ext>
            </a:extLst>
          </p:cNvPr>
          <p:cNvCxnSpPr>
            <a:endCxn id="406" idx="0"/>
          </p:cNvCxnSpPr>
          <p:nvPr/>
        </p:nvCxnSpPr>
        <p:spPr>
          <a:xfrm>
            <a:off x="10872795" y="3346450"/>
            <a:ext cx="2583" cy="831239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 type="diamon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8" name="5. Source">
            <a:extLst>
              <a:ext uri="{FF2B5EF4-FFF2-40B4-BE49-F238E27FC236}">
                <a16:creationId xmlns:a16="http://schemas.microsoft.com/office/drawing/2014/main" id="{90A51386-3499-9795-DA26-2B6E760E93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7203" y="6642966"/>
            <a:ext cx="981023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503706" marR="0" lvl="0" indent="-503706" algn="l" defTabSz="1218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30000" dirty="0">
                <a:solidFill>
                  <a:srgbClr val="808080"/>
                </a:solidFill>
                <a:latin typeface="Arial"/>
              </a:rPr>
              <a:t>1</a:t>
            </a:r>
            <a:r>
              <a:rPr lang="en-US" sz="800" dirty="0">
                <a:solidFill>
                  <a:srgbClr val="808080"/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08080"/>
                </a:solidFill>
                <a:latin typeface="Arial"/>
              </a:rPr>
              <a:t>Доступен только пользователям </a:t>
            </a:r>
            <a:r>
              <a:rPr lang="ru-RU" sz="800" dirty="0" err="1">
                <a:solidFill>
                  <a:srgbClr val="808080"/>
                </a:solidFill>
                <a:latin typeface="Arial"/>
              </a:rPr>
              <a:t>меридиум</a:t>
            </a:r>
            <a:endParaRPr kumimoji="0" lang="ru-RU" sz="800" b="0" i="0" u="none" strike="noStrike" kern="1200" cap="none" spc="0" normalizeH="0" baseline="3000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Прямоугольник 428">
            <a:extLst>
              <a:ext uri="{FF2B5EF4-FFF2-40B4-BE49-F238E27FC236}">
                <a16:creationId xmlns:a16="http://schemas.microsoft.com/office/drawing/2014/main" id="{8DFB339D-6FAC-8370-063A-E03450413C27}"/>
              </a:ext>
            </a:extLst>
          </p:cNvPr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8.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проведения базового анализа по отказам и дефектам оборудования</a:t>
            </a:r>
          </a:p>
        </p:txBody>
      </p:sp>
      <p:grpSp>
        <p:nvGrpSpPr>
          <p:cNvPr id="430" name="Группа 429">
            <a:extLst>
              <a:ext uri="{FF2B5EF4-FFF2-40B4-BE49-F238E27FC236}">
                <a16:creationId xmlns:a16="http://schemas.microsoft.com/office/drawing/2014/main" id="{8D744966-B37E-5F05-F321-2A37449BFCF4}"/>
              </a:ext>
            </a:extLst>
          </p:cNvPr>
          <p:cNvGrpSpPr/>
          <p:nvPr/>
        </p:nvGrpSpPr>
        <p:grpSpPr>
          <a:xfrm>
            <a:off x="10046025" y="228555"/>
            <a:ext cx="1836912" cy="270925"/>
            <a:chOff x="10272872" y="20657"/>
            <a:chExt cx="1836912" cy="270925"/>
          </a:xfrm>
        </p:grpSpPr>
        <p:sp>
          <p:nvSpPr>
            <p:cNvPr id="431" name="Freeform: Shape 158">
              <a:extLst>
                <a:ext uri="{FF2B5EF4-FFF2-40B4-BE49-F238E27FC236}">
                  <a16:creationId xmlns:a16="http://schemas.microsoft.com/office/drawing/2014/main" id="{3C5D0338-1BA2-91B6-0BAB-B411902E7A1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635114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2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B2D2D8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Freeform: Shape 161">
              <a:extLst>
                <a:ext uri="{FF2B5EF4-FFF2-40B4-BE49-F238E27FC236}">
                  <a16:creationId xmlns:a16="http://schemas.microsoft.com/office/drawing/2014/main" id="{E71FAC77-59E3-F159-6042-0A73637C910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272872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5227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5227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09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09 w 1828800"/>
                <a:gd name="connsiteY1" fmla="*/ 0 h 914400"/>
                <a:gd name="connsiteX2" fmla="*/ 1828800 w 1828800"/>
                <a:gd name="connsiteY2" fmla="*/ 457200 h 914400"/>
                <a:gd name="connsiteX3" fmla="*/ 164320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09 w 1828800"/>
                <a:gd name="connsiteY1" fmla="*/ 0 h 914400"/>
                <a:gd name="connsiteX2" fmla="*/ 1828800 w 1828800"/>
                <a:gd name="connsiteY2" fmla="*/ 457200 h 914400"/>
                <a:gd name="connsiteX3" fmla="*/ 1643209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09 w 1828800"/>
                <a:gd name="connsiteY1" fmla="*/ 0 h 914400"/>
                <a:gd name="connsiteX2" fmla="*/ 1828800 w 1828800"/>
                <a:gd name="connsiteY2" fmla="*/ 457200 h 914400"/>
                <a:gd name="connsiteX3" fmla="*/ 1643209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09 w 1828800"/>
                <a:gd name="connsiteY1" fmla="*/ 0 h 914400"/>
                <a:gd name="connsiteX2" fmla="*/ 1828800 w 1828800"/>
                <a:gd name="connsiteY2" fmla="*/ 457200 h 914400"/>
                <a:gd name="connsiteX3" fmla="*/ 1643209 w 1828800"/>
                <a:gd name="connsiteY3" fmla="*/ 914400 h 914400"/>
                <a:gd name="connsiteX4" fmla="*/ 0 w 1828800"/>
                <a:gd name="connsiteY4" fmla="*/ 914400 h 914400"/>
                <a:gd name="connsiteX5" fmla="*/ 185591 w 1828800"/>
                <a:gd name="connsiteY5" fmla="*/ 457200 h 914400"/>
                <a:gd name="connsiteX0" fmla="*/ 0 w 1828800"/>
                <a:gd name="connsiteY0" fmla="*/ 0 h 914400"/>
                <a:gd name="connsiteX1" fmla="*/ 1643209 w 1828800"/>
                <a:gd name="connsiteY1" fmla="*/ 0 h 914400"/>
                <a:gd name="connsiteX2" fmla="*/ 1828800 w 1828800"/>
                <a:gd name="connsiteY2" fmla="*/ 457200 h 914400"/>
                <a:gd name="connsiteX3" fmla="*/ 164320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09 w 1828800"/>
                <a:gd name="connsiteY1" fmla="*/ 0 h 914400"/>
                <a:gd name="connsiteX2" fmla="*/ 1828800 w 1828800"/>
                <a:gd name="connsiteY2" fmla="*/ 457200 h 914400"/>
                <a:gd name="connsiteX3" fmla="*/ 164320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09 w 1828800"/>
                <a:gd name="connsiteY1" fmla="*/ 0 h 914400"/>
                <a:gd name="connsiteX2" fmla="*/ 1828800 w 1828800"/>
                <a:gd name="connsiteY2" fmla="*/ 457200 h 914400"/>
                <a:gd name="connsiteX3" fmla="*/ 164320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09 w 1828800"/>
                <a:gd name="connsiteY1" fmla="*/ 0 h 914400"/>
                <a:gd name="connsiteX2" fmla="*/ 1828800 w 1828800"/>
                <a:gd name="connsiteY2" fmla="*/ 457200 h 914400"/>
                <a:gd name="connsiteX3" fmla="*/ 164320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4320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9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Oval 21">
              <a:extLst>
                <a:ext uri="{FF2B5EF4-FFF2-40B4-BE49-F238E27FC236}">
                  <a16:creationId xmlns:a16="http://schemas.microsoft.com/office/drawing/2014/main" id="{EA05E44E-57AC-6BC0-BFFD-93A11A7719FA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34" name="Oval 21">
              <a:extLst>
                <a:ext uri="{FF2B5EF4-FFF2-40B4-BE49-F238E27FC236}">
                  <a16:creationId xmlns:a16="http://schemas.microsoft.com/office/drawing/2014/main" id="{E6280F1E-2A80-06F9-E680-50078231A1D4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435" name="Group 165">
              <a:extLst>
                <a:ext uri="{FF2B5EF4-FFF2-40B4-BE49-F238E27FC236}">
                  <a16:creationId xmlns:a16="http://schemas.microsoft.com/office/drawing/2014/main" id="{9E0ED90E-73F8-13AE-A95B-186B8E43709E}"/>
                </a:ext>
              </a:extLst>
            </p:cNvPr>
            <p:cNvGrpSpPr>
              <a:grpSpLocks/>
            </p:cNvGrpSpPr>
            <p:nvPr>
              <p:custDataLst>
                <p:tags r:id="rId22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443" name="Freeform: Shape 166">
                <a:extLst>
                  <a:ext uri="{FF2B5EF4-FFF2-40B4-BE49-F238E27FC236}">
                    <a16:creationId xmlns:a16="http://schemas.microsoft.com/office/drawing/2014/main" id="{7C8E3CDE-9459-BB97-E9E4-944C31F15C26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4" name="TextBox 443">
                <a:extLst>
                  <a:ext uri="{FF2B5EF4-FFF2-40B4-BE49-F238E27FC236}">
                    <a16:creationId xmlns:a16="http://schemas.microsoft.com/office/drawing/2014/main" id="{8AC6B4E5-C071-3248-BA14-45AD0F416AEE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6" name="Oval 21">
              <a:extLst>
                <a:ext uri="{FF2B5EF4-FFF2-40B4-BE49-F238E27FC236}">
                  <a16:creationId xmlns:a16="http://schemas.microsoft.com/office/drawing/2014/main" id="{2B30CB76-EC1D-8DD2-103D-3DF85F2A7D69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437" name="Freeform: Shape 170">
              <a:extLst>
                <a:ext uri="{FF2B5EF4-FFF2-40B4-BE49-F238E27FC236}">
                  <a16:creationId xmlns:a16="http://schemas.microsoft.com/office/drawing/2014/main" id="{5F1E62BE-C7F7-6515-DDA0-322C61883F4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359598" y="75002"/>
              <a:ext cx="387944" cy="2165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53573 w 1828800"/>
                <a:gd name="connsiteY5" fmla="*/ 457200 h 914400"/>
                <a:gd name="connsiteX0" fmla="*/ 0 w 1828800"/>
                <a:gd name="connsiteY0" fmla="*/ 0 h 914400"/>
                <a:gd name="connsiteX1" fmla="*/ 1675226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75226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787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7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83012 w 1828800"/>
                <a:gd name="connsiteY5" fmla="*/ 457200 h 914400"/>
                <a:gd name="connsiteX0" fmla="*/ 0 w 1828800"/>
                <a:gd name="connsiteY0" fmla="*/ 0 h 914400"/>
                <a:gd name="connsiteX1" fmla="*/ 1645788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45788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152239 w 1828800"/>
                <a:gd name="connsiteY5" fmla="*/ 457200 h 914400"/>
                <a:gd name="connsiteX0" fmla="*/ 0 w 1828800"/>
                <a:gd name="connsiteY0" fmla="*/ 0 h 914400"/>
                <a:gd name="connsiteX1" fmla="*/ 1676561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65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57745 w 1828800"/>
                <a:gd name="connsiteY5" fmla="*/ 457200 h 914400"/>
                <a:gd name="connsiteX0" fmla="*/ 0 w 1828800"/>
                <a:gd name="connsiteY0" fmla="*/ 0 h 914400"/>
                <a:gd name="connsiteX1" fmla="*/ 1671055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71055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85590 w 1828800"/>
                <a:gd name="connsiteY5" fmla="*/ 457200 h 914400"/>
                <a:gd name="connsiteX0" fmla="*/ 0 w 1828800"/>
                <a:gd name="connsiteY0" fmla="*/ 0 h 914400"/>
                <a:gd name="connsiteX1" fmla="*/ 1643210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43210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177288 w 1828800"/>
                <a:gd name="connsiteY5" fmla="*/ 457200 h 914400"/>
                <a:gd name="connsiteX0" fmla="*/ 0 w 1828800"/>
                <a:gd name="connsiteY0" fmla="*/ 0 h 914400"/>
                <a:gd name="connsiteX1" fmla="*/ 1651511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51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  <a:gd name="connsiteX0" fmla="*/ 0 w 1828800"/>
                <a:gd name="connsiteY0" fmla="*/ 0 h 914400"/>
                <a:gd name="connsiteX1" fmla="*/ 1645025 w 1828800"/>
                <a:gd name="connsiteY1" fmla="*/ 0 h 914400"/>
                <a:gd name="connsiteX2" fmla="*/ 1828800 w 1828800"/>
                <a:gd name="connsiteY2" fmla="*/ 457200 h 914400"/>
                <a:gd name="connsiteX3" fmla="*/ 1645025 w 1828800"/>
                <a:gd name="connsiteY3" fmla="*/ 914400 h 914400"/>
                <a:gd name="connsiteX4" fmla="*/ 0 w 1828800"/>
                <a:gd name="connsiteY4" fmla="*/ 914400 h 914400"/>
                <a:gd name="connsiteX5" fmla="*/ 183775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5025" y="0"/>
                  </a:lnTo>
                  <a:lnTo>
                    <a:pt x="1828800" y="457200"/>
                  </a:lnTo>
                  <a:lnTo>
                    <a:pt x="1645025" y="914400"/>
                  </a:lnTo>
                  <a:lnTo>
                    <a:pt x="0" y="914400"/>
                  </a:lnTo>
                  <a:lnTo>
                    <a:pt x="183775" y="457200"/>
                  </a:lnTo>
                  <a:close/>
                </a:path>
              </a:pathLst>
            </a:custGeom>
            <a:solidFill>
              <a:srgbClr val="B2D2D8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l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Oval 21">
              <a:extLst>
                <a:ext uri="{FF2B5EF4-FFF2-40B4-BE49-F238E27FC236}">
                  <a16:creationId xmlns:a16="http://schemas.microsoft.com/office/drawing/2014/main" id="{15CD5FDE-0B4A-3D8E-FB35-62186D186D69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39" name="Group 174">
              <a:extLst>
                <a:ext uri="{FF2B5EF4-FFF2-40B4-BE49-F238E27FC236}">
                  <a16:creationId xmlns:a16="http://schemas.microsoft.com/office/drawing/2014/main" id="{5CF8C279-20A3-64F6-441B-C12985AF3620}"/>
                </a:ext>
              </a:extLst>
            </p:cNvPr>
            <p:cNvGrpSpPr>
              <a:grpSpLocks/>
            </p:cNvGrpSpPr>
            <p:nvPr>
              <p:custDataLst>
                <p:tags r:id="rId26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41" name="Freeform: Shape 175">
                <a:extLst>
                  <a:ext uri="{FF2B5EF4-FFF2-40B4-BE49-F238E27FC236}">
                    <a16:creationId xmlns:a16="http://schemas.microsoft.com/office/drawing/2014/main" id="{6031DA37-563D-AD0C-236A-12AF6984AC65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B2235767-E35B-D203-4118-EC89C19D9D51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0" name="Oval 21">
              <a:extLst>
                <a:ext uri="{FF2B5EF4-FFF2-40B4-BE49-F238E27FC236}">
                  <a16:creationId xmlns:a16="http://schemas.microsoft.com/office/drawing/2014/main" id="{C8BEF7F8-5E2A-1485-13D8-1BCDAE6C7C11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445" name="Rectangle 24">
            <a:extLst>
              <a:ext uri="{FF2B5EF4-FFF2-40B4-BE49-F238E27FC236}">
                <a16:creationId xmlns:a16="http://schemas.microsoft.com/office/drawing/2014/main" id="{6B51A9CC-51E4-23D6-892F-75D1160641AF}"/>
              </a:ext>
            </a:extLst>
          </p:cNvPr>
          <p:cNvSpPr>
            <a:spLocks/>
          </p:cNvSpPr>
          <p:nvPr/>
        </p:nvSpPr>
        <p:spPr>
          <a:xfrm>
            <a:off x="8096265" y="4175150"/>
            <a:ext cx="1887535" cy="535816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Обозначает верхнюю границу потерь для событий произошедших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впервые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46" name="Straight Connector 451">
            <a:extLst>
              <a:ext uri="{FF2B5EF4-FFF2-40B4-BE49-F238E27FC236}">
                <a16:creationId xmlns:a16="http://schemas.microsoft.com/office/drawing/2014/main" id="{CE6DC437-C800-8FDF-B8A0-34D94423A368}"/>
              </a:ext>
            </a:extLst>
          </p:cNvPr>
          <p:cNvCxnSpPr>
            <a:endCxn id="445" idx="0"/>
          </p:cNvCxnSpPr>
          <p:nvPr/>
        </p:nvCxnSpPr>
        <p:spPr>
          <a:xfrm>
            <a:off x="9036066" y="2292014"/>
            <a:ext cx="3967" cy="1883136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 type="diamon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7" name="Прямоугольник 446">
            <a:extLst>
              <a:ext uri="{FF2B5EF4-FFF2-40B4-BE49-F238E27FC236}">
                <a16:creationId xmlns:a16="http://schemas.microsoft.com/office/drawing/2014/main" id="{561C2A0F-94C4-C781-A64C-EF0D3812D59A}"/>
              </a:ext>
            </a:extLst>
          </p:cNvPr>
          <p:cNvSpPr/>
          <p:nvPr/>
        </p:nvSpPr>
        <p:spPr>
          <a:xfrm>
            <a:off x="6434144" y="4251251"/>
            <a:ext cx="164664" cy="198444"/>
          </a:xfrm>
          <a:prstGeom prst="rect">
            <a:avLst/>
          </a:prstGeom>
          <a:solidFill>
            <a:srgbClr val="F58A1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48" name="Rectangle 24">
            <a:extLst>
              <a:ext uri="{FF2B5EF4-FFF2-40B4-BE49-F238E27FC236}">
                <a16:creationId xmlns:a16="http://schemas.microsoft.com/office/drawing/2014/main" id="{6F7E58DA-926A-1266-9736-B47AAA5A4C14}"/>
              </a:ext>
            </a:extLst>
          </p:cNvPr>
          <p:cNvSpPr>
            <a:spLocks/>
          </p:cNvSpPr>
          <p:nvPr/>
        </p:nvSpPr>
        <p:spPr>
          <a:xfrm>
            <a:off x="6688602" y="4179142"/>
            <a:ext cx="1345763" cy="3540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Повторяющиеся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события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7" name="Пятиугольник 22">
            <a:extLst>
              <a:ext uri="{FF2B5EF4-FFF2-40B4-BE49-F238E27FC236}">
                <a16:creationId xmlns:a16="http://schemas.microsoft.com/office/drawing/2014/main" id="{64DBB754-0A9F-47E9-4001-037370888123}"/>
              </a:ext>
            </a:extLst>
          </p:cNvPr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38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98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2700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9.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оценки качества расследования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20566"/>
              </p:ext>
            </p:extLst>
          </p:nvPr>
        </p:nvGraphicFramePr>
        <p:xfrm>
          <a:off x="329295" y="3789665"/>
          <a:ext cx="11590651" cy="2531737"/>
        </p:xfrm>
        <a:graphic>
          <a:graphicData uri="http://schemas.openxmlformats.org/drawingml/2006/table">
            <a:tbl>
              <a:tblPr firstRow="1" bandRow="1"/>
              <a:tblGrid>
                <a:gridCol w="374748">
                  <a:extLst>
                    <a:ext uri="{9D8B030D-6E8A-4147-A177-3AD203B41FA5}">
                      <a16:colId xmlns:a16="http://schemas.microsoft.com/office/drawing/2014/main" val="191033135"/>
                    </a:ext>
                  </a:extLst>
                </a:gridCol>
                <a:gridCol w="2186433">
                  <a:extLst>
                    <a:ext uri="{9D8B030D-6E8A-4147-A177-3AD203B41FA5}">
                      <a16:colId xmlns:a16="http://schemas.microsoft.com/office/drawing/2014/main" val="3312641640"/>
                    </a:ext>
                  </a:extLst>
                </a:gridCol>
                <a:gridCol w="1628142">
                  <a:extLst>
                    <a:ext uri="{9D8B030D-6E8A-4147-A177-3AD203B41FA5}">
                      <a16:colId xmlns:a16="http://schemas.microsoft.com/office/drawing/2014/main" val="3493133918"/>
                    </a:ext>
                  </a:extLst>
                </a:gridCol>
                <a:gridCol w="5344075">
                  <a:extLst>
                    <a:ext uri="{9D8B030D-6E8A-4147-A177-3AD203B41FA5}">
                      <a16:colId xmlns:a16="http://schemas.microsoft.com/office/drawing/2014/main" val="767371213"/>
                    </a:ext>
                  </a:extLst>
                </a:gridCol>
                <a:gridCol w="1135012">
                  <a:extLst>
                    <a:ext uri="{9D8B030D-6E8A-4147-A177-3AD203B41FA5}">
                      <a16:colId xmlns:a16="http://schemas.microsoft.com/office/drawing/2014/main" val="3219792986"/>
                    </a:ext>
                  </a:extLst>
                </a:gridCol>
                <a:gridCol w="922241">
                  <a:extLst>
                    <a:ext uri="{9D8B030D-6E8A-4147-A177-3AD203B41FA5}">
                      <a16:colId xmlns:a16="http://schemas.microsoft.com/office/drawing/2014/main" val="1198124598"/>
                    </a:ext>
                  </a:extLst>
                </a:gridCol>
              </a:tblGrid>
              <a:tr h="410552"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r>
                        <a:rPr lang="ru-RU" sz="900" b="1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 для оценки</a:t>
                      </a:r>
                      <a:endParaRPr lang="ru-RU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проверки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оценки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с отклонениями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Блок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53587"/>
                  </a:ext>
                </a:extLst>
              </a:tr>
              <a:tr h="239489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расследования сформулировано согласно 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5" action="ppaction://hlinksldjump"/>
                        </a:rPr>
                        <a:t>требованиям методики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Правильное и структурированное наименование расследуемого события.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– ни одного из трех составляющих наименования расследования не указано.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расследования</a:t>
                      </a:r>
                    </a:p>
                    <a:p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50924"/>
                  </a:ext>
                </a:extLst>
              </a:tr>
              <a:tr h="239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– составляющее наименования расследования указаны частично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273934"/>
                  </a:ext>
                </a:extLst>
              </a:tr>
              <a:tr h="65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– все составляющие наименования расследования отражены.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Влияние на производство – Функциональный отказ + оборудование – физическая причина. Пример: «Снижение нагрузок на производстве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СКИ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причине останова агрегата выделения каучука ЛК-8/7 по причине отказа отжимной машины А-159/7 из-за превышения температуры подшипника».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Соответствует ожиданиям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160592"/>
                  </a:ext>
                </a:extLst>
              </a:tr>
              <a:tr h="376339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Расследование проводится комиссией, состав которой соответствует требованиям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СТП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СР/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НиР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/ПР07?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комиссии требованиям СТП.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 состав комиссии определён не корректно по уровню председателя и / или членов комиссии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4492"/>
                  </a:ext>
                </a:extLst>
              </a:tr>
              <a:tr h="239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– в 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состав согласующих не включены ответственные за исполнение мероприятий или их руководители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398578"/>
                  </a:ext>
                </a:extLst>
              </a:tr>
              <a:tr h="376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– в состав согласующих включен необходимый состав комиссии и 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ответственные за исполнение мероприятий или их руководители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Соответствует ожиданиям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84443"/>
                  </a:ext>
                </a:extLst>
              </a:tr>
            </a:tbl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10038142" y="220673"/>
            <a:ext cx="1836912" cy="270925"/>
            <a:chOff x="10272872" y="20657"/>
            <a:chExt cx="1836912" cy="270925"/>
          </a:xfrm>
        </p:grpSpPr>
        <p:grpSp>
          <p:nvGrpSpPr>
            <p:cNvPr id="28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52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B2D2D8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solidFill>
                <a:srgbClr val="B2D2D8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50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38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48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B2D2D8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solidFill>
                <a:srgbClr val="B2D2D8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40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46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2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4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008C95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solidFill>
                <a:srgbClr val="008C95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008C95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9843" y="849248"/>
            <a:ext cx="1159065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оценки качества расследования: </a:t>
            </a:r>
            <a:r>
              <a:rPr lang="ru-RU" sz="1100" dirty="0">
                <a:solidFill>
                  <a:prstClr val="black"/>
                </a:solidFill>
              </a:rPr>
              <a:t>Обеспечить достоверность, полноту и объективность данных, полученных в ходе расследования, а также правильность их классификации в соответствии с требованиями стандартов компании.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проверки: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Соответствие данных:</a:t>
            </a:r>
          </a:p>
          <a:p>
            <a:r>
              <a:rPr lang="ru-RU" sz="1100" dirty="0">
                <a:solidFill>
                  <a:prstClr val="black"/>
                </a:solidFill>
              </a:rPr>
              <a:t>Установить, соответствуют ли собранные данные целям расследования. Проверить полноту и непротиворечивость данных.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Корректность классификации:</a:t>
            </a:r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dirty="0">
                <a:solidFill>
                  <a:prstClr val="black"/>
                </a:solidFill>
              </a:rPr>
              <a:t>Проверить корректность категоризации  по причинам, зоне ответственности и т.п.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Практическое применение:</a:t>
            </a:r>
          </a:p>
          <a:p>
            <a:r>
              <a:rPr lang="ru-RU" sz="1100" dirty="0">
                <a:solidFill>
                  <a:prstClr val="black"/>
                </a:solidFill>
              </a:rPr>
              <a:t>Менеджером СУН КЦ повысить качество за счет обратной связи. Экспертом по надежности предприятия повысить качество за счёт перекрестной оценки качества.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  <a:r>
              <a:rPr lang="ru-RU" sz="1100" dirty="0">
                <a:solidFill>
                  <a:prstClr val="black"/>
                </a:solidFill>
              </a:rPr>
              <a:t>Аналитическая отчетность строится на данных высокого качества с каждой оценкой повышается уровень компетенций.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с отклонениями: </a:t>
            </a:r>
            <a:r>
              <a:rPr lang="ru-RU" sz="1100" dirty="0">
                <a:solidFill>
                  <a:prstClr val="black"/>
                </a:solidFill>
              </a:rPr>
              <a:t>Дополнение отчета осуществляется без согласования комиссии. Дополнительное расследование требует корректировку отчета с повторным согласованием комиссии и куратором. 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i="1" dirty="0"/>
              <a:t>Таблица 7. Чек-лист оценки качества расследования</a:t>
            </a:r>
            <a:r>
              <a:rPr lang="ru-RU" sz="1100" dirty="0"/>
              <a:t>.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2152" y="6327878"/>
            <a:ext cx="9224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Б</a:t>
            </a:r>
            <a:r>
              <a:rPr kumimoji="0" lang="ru-RU" sz="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Для базового анализа и выше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0" baseline="30000" dirty="0">
                <a:solidFill>
                  <a:srgbClr val="000000"/>
                </a:solidFill>
              </a:rPr>
              <a:t>1</a:t>
            </a:r>
            <a:r>
              <a:rPr lang="ru-RU" sz="800" kern="0" dirty="0">
                <a:solidFill>
                  <a:srgbClr val="000000"/>
                </a:solidFill>
              </a:rPr>
              <a:t> При наличии</a:t>
            </a:r>
            <a:endParaRPr kumimoji="0" lang="ru-RU" sz="8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5225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2700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6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оценки качества расследования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02468"/>
              </p:ext>
            </p:extLst>
          </p:nvPr>
        </p:nvGraphicFramePr>
        <p:xfrm>
          <a:off x="319844" y="1164295"/>
          <a:ext cx="11590651" cy="4591614"/>
        </p:xfrm>
        <a:graphic>
          <a:graphicData uri="http://schemas.openxmlformats.org/drawingml/2006/table">
            <a:tbl>
              <a:tblPr firstRow="1" bandRow="1"/>
              <a:tblGrid>
                <a:gridCol w="374748">
                  <a:extLst>
                    <a:ext uri="{9D8B030D-6E8A-4147-A177-3AD203B41FA5}">
                      <a16:colId xmlns:a16="http://schemas.microsoft.com/office/drawing/2014/main" val="191033135"/>
                    </a:ext>
                  </a:extLst>
                </a:gridCol>
                <a:gridCol w="2186433">
                  <a:extLst>
                    <a:ext uri="{9D8B030D-6E8A-4147-A177-3AD203B41FA5}">
                      <a16:colId xmlns:a16="http://schemas.microsoft.com/office/drawing/2014/main" val="3312641640"/>
                    </a:ext>
                  </a:extLst>
                </a:gridCol>
                <a:gridCol w="1628142">
                  <a:extLst>
                    <a:ext uri="{9D8B030D-6E8A-4147-A177-3AD203B41FA5}">
                      <a16:colId xmlns:a16="http://schemas.microsoft.com/office/drawing/2014/main" val="3493133918"/>
                    </a:ext>
                  </a:extLst>
                </a:gridCol>
                <a:gridCol w="5344075">
                  <a:extLst>
                    <a:ext uri="{9D8B030D-6E8A-4147-A177-3AD203B41FA5}">
                      <a16:colId xmlns:a16="http://schemas.microsoft.com/office/drawing/2014/main" val="767371213"/>
                    </a:ext>
                  </a:extLst>
                </a:gridCol>
                <a:gridCol w="1135012">
                  <a:extLst>
                    <a:ext uri="{9D8B030D-6E8A-4147-A177-3AD203B41FA5}">
                      <a16:colId xmlns:a16="http://schemas.microsoft.com/office/drawing/2014/main" val="3219792986"/>
                    </a:ext>
                  </a:extLst>
                </a:gridCol>
                <a:gridCol w="922241">
                  <a:extLst>
                    <a:ext uri="{9D8B030D-6E8A-4147-A177-3AD203B41FA5}">
                      <a16:colId xmlns:a16="http://schemas.microsoft.com/office/drawing/2014/main" val="1198124598"/>
                    </a:ext>
                  </a:extLst>
                </a:gridCol>
              </a:tblGrid>
              <a:tr h="353698"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r>
                        <a:rPr lang="ru-RU" sz="900" b="1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 для оценки</a:t>
                      </a:r>
                      <a:endParaRPr lang="ru-RU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проверки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оценки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с отклонениями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Блок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53587"/>
                  </a:ext>
                </a:extLst>
              </a:tr>
              <a:tr h="271140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Формат расследования соответствует уровню потерь и повторяемости события?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Влияет на корректность выгрузки расследований в ДБ и расчет загрузки предприятия.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 – формат расследования не соответствует по уровню потерь и по повторяемости;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12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</a:t>
                      </a:r>
                    </a:p>
                    <a:p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4492"/>
                  </a:ext>
                </a:extLst>
              </a:tr>
              <a:tr h="172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 – формат расследования не соответствует по уровню потерь или по повторяемости;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398578"/>
                  </a:ext>
                </a:extLst>
              </a:tr>
              <a:tr h="271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2 - формат расследования соответствует по уровню потерь и по повторяемости или обосновано увеличен, что подтверждается наличием приказа о соответствующем уровне комиссии и/или куратора расследования;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84443"/>
                  </a:ext>
                </a:extLst>
              </a:tr>
              <a:tr h="271140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На сетевом ресурсе выложен пакет документов и связан с разделами «Сбор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данных»</a:t>
                      </a:r>
                      <a:r>
                        <a:rPr lang="ru-RU" sz="800" kern="1200" baseline="300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«Проверка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гипотез»</a:t>
                      </a:r>
                      <a:r>
                        <a:rPr lang="ru-RU" sz="800" kern="1200" baseline="300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«Статус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рекомендаций»</a:t>
                      </a:r>
                      <a:r>
                        <a:rPr lang="ru-RU" sz="800" kern="1200" baseline="300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приложены документы (объяснительные,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чек-лист проведения интервью, графики, схемы, чертежи, фото, видео, заключения экспертиз и пр.)?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Обеспечен сбор и хранение исходных данных в соответствии с требованиями методики (есть наличие, есть полнота, есть качество документов).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 – по расследованию отсутствует пакет документ и не прикреплены данные во всех разделах расследования;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38908"/>
                  </a:ext>
                </a:extLst>
              </a:tr>
              <a:tr h="271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 – по расследованию отсутствует пакет документ или частично прикреплены данные в разделах расследования;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18795"/>
                  </a:ext>
                </a:extLst>
              </a:tr>
              <a:tr h="419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2 - данные собраны в полном объёме, размещены на сетевом ресурсе, согласно требований методики и выполнена привязка документов во всех разделах сбора данных.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65909"/>
                  </a:ext>
                </a:extLst>
              </a:tr>
              <a:tr h="271140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На диаграмму событий внесены все факты, имеющие потенциал влияния, как предшествующие, так и последующие события? Для всех фактов указана дата и время начала и окончания события?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Диаграмма событий построена в логике последовательности реализации фактов, глубина временной шкалы достаточна для отображения всех влияющих фактов на происшествие в прошлом и после реализации события.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 – диаграмма отсутствует или включает в себя только факты приведшие к реализации события или только факты после реализации события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390188"/>
                  </a:ext>
                </a:extLst>
              </a:tr>
              <a:tr h="172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1-  диаграмма событий заполнена частично (не отражён весь перечень событий из критерий на оценку "2");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05342"/>
                  </a:ext>
                </a:extLst>
              </a:tr>
              <a:tr h="566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– во всех фактах на диаграмме событий отражены дата и время начала и окончания Диаграмма составлена на оптимальном уровне, внесены все события позволяющие полностью оценить предысторию, как до, так и после негативного события (данные согласно 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hlinkClick r:id="rId25" action="ppaction://hlinksldjump"/>
                        </a:rPr>
                        <a:t>методике построения диаграммы событий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43844"/>
                  </a:ext>
                </a:extLst>
              </a:tr>
              <a:tr h="271140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1/Б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 расследованию привязано единица оборудования и актуализированное сообщение из SAP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В отчете отражена корректная единица оборудования, проверена повторяемость вида отказа.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0 - отсутствует привязка оборудования, либо привязанное оборудование не соответствует рассматриваемому в ходе расследования, либо привязано только техническое место и нет связки с сообщением.;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392462"/>
                  </a:ext>
                </a:extLst>
              </a:tr>
              <a:tr h="172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 – к расследованию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корректно привязано только оборудование или сообщение,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и / или в сообщении не актуализирован вид отказа;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724526"/>
                  </a:ext>
                </a:extLst>
              </a:tr>
              <a:tr h="172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– оборудование и сообщение привязано, соответствует событию.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83911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52152" y="6044055"/>
            <a:ext cx="922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Если применимо к расследованию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baseline="30000" noProof="0" dirty="0">
                <a:solidFill>
                  <a:srgbClr val="000000"/>
                </a:solidFill>
              </a:rPr>
              <a:t>2</a:t>
            </a:r>
            <a:r>
              <a:rPr lang="en-US" sz="800" kern="0" noProof="0" dirty="0">
                <a:solidFill>
                  <a:srgbClr val="000000"/>
                </a:solidFill>
              </a:rPr>
              <a:t> </a:t>
            </a:r>
            <a:r>
              <a:rPr lang="ru-RU" sz="800" kern="0" dirty="0">
                <a:solidFill>
                  <a:srgbClr val="000000"/>
                </a:solidFill>
              </a:rPr>
              <a:t>П</a:t>
            </a:r>
            <a:r>
              <a:rPr lang="ru-RU" sz="800" kern="0" noProof="0" dirty="0" err="1">
                <a:solidFill>
                  <a:srgbClr val="000000"/>
                </a:solidFill>
              </a:rPr>
              <a:t>ри</a:t>
            </a:r>
            <a:r>
              <a:rPr lang="ru-RU" sz="800" kern="0" noProof="0" dirty="0">
                <a:solidFill>
                  <a:srgbClr val="000000"/>
                </a:solidFill>
              </a:rPr>
              <a:t> условии, что есть интеграции </a:t>
            </a:r>
            <a:r>
              <a:rPr lang="ru-RU" sz="800" kern="0" noProof="0" dirty="0" err="1">
                <a:solidFill>
                  <a:srgbClr val="000000"/>
                </a:solidFill>
              </a:rPr>
              <a:t>ИС</a:t>
            </a:r>
            <a:r>
              <a:rPr lang="ru-RU" sz="800" kern="0" noProof="0" dirty="0">
                <a:solidFill>
                  <a:srgbClr val="000000"/>
                </a:solidFill>
              </a:rPr>
              <a:t> </a:t>
            </a:r>
            <a:r>
              <a:rPr lang="ru-RU" sz="800" kern="0" noProof="0" dirty="0" err="1">
                <a:solidFill>
                  <a:srgbClr val="000000"/>
                </a:solidFill>
              </a:rPr>
              <a:t>СУПРА</a:t>
            </a:r>
            <a:r>
              <a:rPr lang="ru-RU" sz="800" kern="0" dirty="0">
                <a:solidFill>
                  <a:srgbClr val="000000"/>
                </a:solidFill>
              </a:rPr>
              <a:t> </a:t>
            </a:r>
            <a:r>
              <a:rPr lang="en-US" sz="800" kern="0" dirty="0">
                <a:solidFill>
                  <a:srgbClr val="000000"/>
                </a:solidFill>
              </a:rPr>
              <a:t>&amp; </a:t>
            </a:r>
            <a:r>
              <a:rPr lang="en-US" sz="800" kern="0" dirty="0" err="1">
                <a:solidFill>
                  <a:srgbClr val="000000"/>
                </a:solidFill>
              </a:rPr>
              <a:t>Meridium</a:t>
            </a:r>
            <a:r>
              <a:rPr lang="en-US" sz="800" kern="0" dirty="0">
                <a:solidFill>
                  <a:srgbClr val="000000"/>
                </a:solidFill>
              </a:rPr>
              <a:t> </a:t>
            </a:r>
            <a:r>
              <a:rPr lang="ru-RU" sz="800" kern="0" dirty="0">
                <a:solidFill>
                  <a:srgbClr val="000000"/>
                </a:solidFill>
              </a:rPr>
              <a:t>с </a:t>
            </a:r>
            <a:r>
              <a:rPr lang="en-US" sz="800" kern="0" dirty="0">
                <a:solidFill>
                  <a:srgbClr val="000000"/>
                </a:solidFill>
              </a:rPr>
              <a:t>SAP</a:t>
            </a:r>
            <a:endParaRPr lang="ru-RU" sz="800" kern="0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ru-RU" sz="800" kern="0" baseline="30000" dirty="0">
                <a:solidFill>
                  <a:srgbClr val="000000"/>
                </a:solidFill>
              </a:rPr>
              <a:t>Б</a:t>
            </a:r>
            <a:r>
              <a:rPr lang="ru-RU" sz="800" kern="0" dirty="0">
                <a:solidFill>
                  <a:srgbClr val="000000"/>
                </a:solidFill>
              </a:rPr>
              <a:t> Для базового анализа и выше</a:t>
            </a:r>
            <a:r>
              <a:rPr lang="ru-RU" sz="800" kern="0" noProof="0" dirty="0">
                <a:solidFill>
                  <a:srgbClr val="000000"/>
                </a:solidFill>
              </a:rPr>
              <a:t> </a:t>
            </a:r>
          </a:p>
          <a:p>
            <a:pPr defTabSz="914400">
              <a:defRPr/>
            </a:pPr>
            <a:r>
              <a:rPr lang="ru-RU" sz="800" kern="0" baseline="30000" dirty="0">
                <a:solidFill>
                  <a:srgbClr val="000000"/>
                </a:solidFill>
              </a:rPr>
              <a:t>У</a:t>
            </a:r>
            <a:r>
              <a:rPr lang="ru-RU" sz="800" kern="0" dirty="0">
                <a:solidFill>
                  <a:srgbClr val="000000"/>
                </a:solidFill>
              </a:rPr>
              <a:t> Для упрощённого анализа и выше </a:t>
            </a:r>
          </a:p>
          <a:p>
            <a:pPr defTabSz="914400">
              <a:defRPr/>
            </a:pPr>
            <a:r>
              <a:rPr lang="ru-RU" sz="800" kern="0" baseline="30000" dirty="0">
                <a:solidFill>
                  <a:srgbClr val="000000"/>
                </a:solidFill>
              </a:rPr>
              <a:t>П </a:t>
            </a:r>
            <a:r>
              <a:rPr lang="ru-RU" sz="800" kern="0" dirty="0">
                <a:solidFill>
                  <a:srgbClr val="000000"/>
                </a:solidFill>
              </a:rPr>
              <a:t>Для полного анализа</a:t>
            </a:r>
            <a:endParaRPr lang="ru-RU" sz="800" kern="0" baseline="30000" dirty="0">
              <a:solidFill>
                <a:srgbClr val="000000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038142" y="220673"/>
            <a:ext cx="1836912" cy="270925"/>
            <a:chOff x="10272872" y="20657"/>
            <a:chExt cx="1836912" cy="270925"/>
          </a:xfrm>
        </p:grpSpPr>
        <p:grpSp>
          <p:nvGrpSpPr>
            <p:cNvPr id="28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52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B2D2D8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solidFill>
                <a:srgbClr val="B2D2D8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50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38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48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B2D2D8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solidFill>
                <a:srgbClr val="B2D2D8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40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46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2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4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008C95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solidFill>
                <a:srgbClr val="008C95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008C95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9843" y="849248"/>
            <a:ext cx="11590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Продолжение таблицы 7 чек-листа оценки качества расследования</a:t>
            </a:r>
            <a:r>
              <a:rPr lang="ru-RU" sz="1100" dirty="0"/>
              <a:t>.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683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2700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6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оценки качества расследования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0038142" y="220673"/>
            <a:ext cx="1836912" cy="270925"/>
            <a:chOff x="10272872" y="20657"/>
            <a:chExt cx="1836912" cy="270925"/>
          </a:xfrm>
        </p:grpSpPr>
        <p:grpSp>
          <p:nvGrpSpPr>
            <p:cNvPr id="28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52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B2D2D8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solidFill>
                <a:srgbClr val="B2D2D8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50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38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48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B2D2D8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solidFill>
                <a:srgbClr val="B2D2D8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40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46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2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4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008C95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solidFill>
                <a:srgbClr val="008C95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008C95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502557"/>
              </p:ext>
            </p:extLst>
          </p:nvPr>
        </p:nvGraphicFramePr>
        <p:xfrm>
          <a:off x="327528" y="1088892"/>
          <a:ext cx="11582966" cy="5273040"/>
        </p:xfrm>
        <a:graphic>
          <a:graphicData uri="http://schemas.openxmlformats.org/drawingml/2006/table">
            <a:tbl>
              <a:tblPr firstRow="1" bandRow="1"/>
              <a:tblGrid>
                <a:gridCol w="394771">
                  <a:extLst>
                    <a:ext uri="{9D8B030D-6E8A-4147-A177-3AD203B41FA5}">
                      <a16:colId xmlns:a16="http://schemas.microsoft.com/office/drawing/2014/main" val="2513348855"/>
                    </a:ext>
                  </a:extLst>
                </a:gridCol>
                <a:gridCol w="2650992">
                  <a:extLst>
                    <a:ext uri="{9D8B030D-6E8A-4147-A177-3AD203B41FA5}">
                      <a16:colId xmlns:a16="http://schemas.microsoft.com/office/drawing/2014/main" val="209770829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310305172"/>
                    </a:ext>
                  </a:extLst>
                </a:gridCol>
                <a:gridCol w="4654656">
                  <a:extLst>
                    <a:ext uri="{9D8B030D-6E8A-4147-A177-3AD203B41FA5}">
                      <a16:colId xmlns:a16="http://schemas.microsoft.com/office/drawing/2014/main" val="2960928302"/>
                    </a:ext>
                  </a:extLst>
                </a:gridCol>
                <a:gridCol w="1125627">
                  <a:extLst>
                    <a:ext uri="{9D8B030D-6E8A-4147-A177-3AD203B41FA5}">
                      <a16:colId xmlns:a16="http://schemas.microsoft.com/office/drawing/2014/main" val="3844555744"/>
                    </a:ext>
                  </a:extLst>
                </a:gridCol>
                <a:gridCol w="797492">
                  <a:extLst>
                    <a:ext uri="{9D8B030D-6E8A-4147-A177-3AD203B41FA5}">
                      <a16:colId xmlns:a16="http://schemas.microsoft.com/office/drawing/2014/main" val="2348366872"/>
                    </a:ext>
                  </a:extLst>
                </a:gridCol>
              </a:tblGrid>
              <a:tr h="317411"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900" b="1" kern="1200" dirty="0" err="1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п.п</a:t>
                      </a:r>
                      <a:endParaRPr lang="ru-RU" sz="900" b="1" kern="120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r>
                        <a:rPr lang="ru-RU" sz="900" b="1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 для оценки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проверки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оценки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с отклонениями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Блок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73554"/>
                  </a:ext>
                </a:extLst>
              </a:tr>
              <a:tr h="290960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Кроме непосредственного вида отказа рассматриваются сопутствующие, повлиявшие на величину потерь факторы (несвоевременный останов оборудования, превышение сроков ремонта, превышение сроков пуска и т.д.)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расследования проведен анализ сопутствующих событий, повлиявших на последствия от основного события (барьеры) и факторы, приведшие к этим событиям (причины неработоспособности барьеров).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 сопутствующие факторы не рассматриваются;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15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Логическое дерево / гипотезы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77693"/>
                  </a:ext>
                </a:extLst>
              </a:tr>
              <a:tr h="29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1 - факторы рассмотрены, но не отражены в логическом дереве;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Учесть в других расследованиях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08235"/>
                  </a:ext>
                </a:extLst>
              </a:tr>
              <a:tr h="29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2 - рассмотрены все сопутствующие факторы, отражённые в логическом дереве с проработкой гипотез и формированием рекомендаций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809016"/>
                  </a:ext>
                </a:extLst>
              </a:tr>
              <a:tr h="290960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формировании гипотез используется метод "5 Почему" (последующая гипотеза отвечает на вопрос "Почему")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логическом дереве прослеживается четкая и понятная причина-следственная связь.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 нарушена логическая связь при построении логического дерева, следующая гипотеза не отвечает на вопрос "Почему";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7065"/>
                  </a:ext>
                </a:extLst>
              </a:tr>
              <a:tr h="29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1 - часть гипотез формируется по принципу "5 Почему" на одной или нескольких ветвях логического дерева;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39186"/>
                  </a:ext>
                </a:extLst>
              </a:tr>
              <a:tr h="185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2 - логическая связь гипотез полностью соответствует методу "5 Почему".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999475"/>
                  </a:ext>
                </a:extLst>
              </a:tr>
              <a:tr h="290960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гипотезы обоснованно подтверждены или опровергнуты, внесены подробные результаты проверок.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Гипотезы подтверждаются и отклоняются обосновано с приложением документов в исключительных случаях экспертным мнением.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 все гипотезы не имеют подтверждения/опровержения, отсутствуют результаты проверок;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182777"/>
                  </a:ext>
                </a:extLst>
              </a:tr>
              <a:tr h="29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1 - часть гипотез не подтверждена/опровергнута, результаты проверок внесены не на все гипотезы;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93505"/>
                  </a:ext>
                </a:extLst>
              </a:tr>
              <a:tr h="29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2 - все гипотезы обоснованно подтверждены/опровергнуты, внесены подробные результаты проверок с ссылкой на подтверждающие документы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02913"/>
                  </a:ext>
                </a:extLst>
              </a:tr>
              <a:tr h="290960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Коренные причины определены и выбраны корректно:</a:t>
                      </a:r>
                    </a:p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Непосредственные (физические) причины, Человеческий фактор, Системные причины  – согласно требованиям методики?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гипотезы завершаются подконтрольными причинами и определены все коренные причины с корректной классификацией.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 коренные причины определённы не корректно и классификация не соответствует коренным причинам;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03656"/>
                  </a:ext>
                </a:extLst>
              </a:tr>
              <a:tr h="29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– коренные причины определены корректно, но классификация не соответствует требованиям методики;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549922"/>
                  </a:ext>
                </a:extLst>
              </a:tr>
              <a:tr h="142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– все коренные причины определены и проклассифицированы корректно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97483"/>
                  </a:ext>
                </a:extLst>
              </a:tr>
              <a:tr h="290960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Последовательность расположения коренных причин на одной ветви логического дерева следующая: </a:t>
                      </a:r>
                    </a:p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Непосредственная (физическая) → человеческий фактор → системная?</a:t>
                      </a:r>
                    </a:p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Ветвь логического дерева заканчивается системной причиной?</a:t>
                      </a:r>
                    </a:p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расследования в отчете включают описание причин основного события и сопутствующих событий, построенных в логике непосредственная причина-ЧФ-системная причина.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 последовательность расположения коренных причин полностью нарушена, нет системной причины;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0328"/>
                  </a:ext>
                </a:extLst>
              </a:tr>
              <a:tr h="29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1 - последовательность расположения коренных причин нарушена частично, системная причина определена;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287247"/>
                  </a:ext>
                </a:extLst>
              </a:tr>
              <a:tr h="396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2 - последовательность расположения коренных причин полностью соответствует методологии (Непосредственная (физическая) → человеческий фактор → системная), системная причина определена корректно и завершает ветвь логического дерева.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625306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7527" y="803144"/>
            <a:ext cx="11590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Продолжение таблицы 7 чек-листа оценки качества расследования</a:t>
            </a:r>
            <a:r>
              <a:rPr lang="ru-RU" sz="1100" dirty="0"/>
              <a:t>.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042" y="6360533"/>
            <a:ext cx="922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800" kern="0" baseline="30000" dirty="0">
                <a:solidFill>
                  <a:srgbClr val="000000"/>
                </a:solidFill>
              </a:rPr>
              <a:t>Б</a:t>
            </a:r>
            <a:r>
              <a:rPr lang="ru-RU" sz="800" kern="0" dirty="0">
                <a:solidFill>
                  <a:srgbClr val="000000"/>
                </a:solidFill>
              </a:rPr>
              <a:t> Для базового анализа и выше</a:t>
            </a:r>
            <a:r>
              <a:rPr lang="ru-RU" sz="800" kern="0" noProof="0" dirty="0">
                <a:solidFill>
                  <a:srgbClr val="000000"/>
                </a:solidFill>
              </a:rPr>
              <a:t> </a:t>
            </a:r>
          </a:p>
          <a:p>
            <a:pPr defTabSz="914400">
              <a:defRPr/>
            </a:pPr>
            <a:r>
              <a:rPr lang="ru-RU" sz="800" kern="0" baseline="30000" dirty="0">
                <a:solidFill>
                  <a:srgbClr val="000000"/>
                </a:solidFill>
              </a:rPr>
              <a:t>У</a:t>
            </a:r>
            <a:r>
              <a:rPr lang="ru-RU" sz="800" kern="0" dirty="0">
                <a:solidFill>
                  <a:srgbClr val="000000"/>
                </a:solidFill>
              </a:rPr>
              <a:t> Для упрощённого анализа и выше</a:t>
            </a:r>
          </a:p>
          <a:p>
            <a:pPr defTabSz="914400">
              <a:defRPr/>
            </a:pPr>
            <a:r>
              <a:rPr lang="ru-RU" sz="800" kern="0" baseline="30000" dirty="0">
                <a:solidFill>
                  <a:srgbClr val="000000"/>
                </a:solidFill>
              </a:rPr>
              <a:t>П </a:t>
            </a:r>
            <a:r>
              <a:rPr lang="ru-RU" sz="800" kern="0" dirty="0">
                <a:solidFill>
                  <a:srgbClr val="000000"/>
                </a:solidFill>
              </a:rPr>
              <a:t>Для полного анализа </a:t>
            </a:r>
          </a:p>
        </p:txBody>
      </p:sp>
    </p:spTree>
    <p:extLst>
      <p:ext uri="{BB962C8B-B14F-4D97-AF65-F5344CB8AC3E}">
        <p14:creationId xmlns:p14="http://schemas.microsoft.com/office/powerpoint/2010/main" val="3266640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2700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6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оценки качества расследования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0038142" y="220673"/>
            <a:ext cx="1836912" cy="270925"/>
            <a:chOff x="10272872" y="20657"/>
            <a:chExt cx="1836912" cy="270925"/>
          </a:xfrm>
        </p:grpSpPr>
        <p:grpSp>
          <p:nvGrpSpPr>
            <p:cNvPr id="28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52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B2D2D8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solidFill>
                <a:srgbClr val="B2D2D8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50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38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48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B2D2D8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solidFill>
                <a:srgbClr val="B2D2D8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40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46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2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4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solidFill>
                <a:srgbClr val="008C95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solidFill>
                <a:srgbClr val="008C95"/>
              </a:solidFill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008C95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261310"/>
              </p:ext>
            </p:extLst>
          </p:nvPr>
        </p:nvGraphicFramePr>
        <p:xfrm>
          <a:off x="319844" y="1000772"/>
          <a:ext cx="11590651" cy="5151120"/>
        </p:xfrm>
        <a:graphic>
          <a:graphicData uri="http://schemas.openxmlformats.org/drawingml/2006/table">
            <a:tbl>
              <a:tblPr firstRow="1" bandRow="1"/>
              <a:tblGrid>
                <a:gridCol w="422049">
                  <a:extLst>
                    <a:ext uri="{9D8B030D-6E8A-4147-A177-3AD203B41FA5}">
                      <a16:colId xmlns:a16="http://schemas.microsoft.com/office/drawing/2014/main" val="2513348855"/>
                    </a:ext>
                  </a:extLst>
                </a:gridCol>
                <a:gridCol w="1999209">
                  <a:extLst>
                    <a:ext uri="{9D8B030D-6E8A-4147-A177-3AD203B41FA5}">
                      <a16:colId xmlns:a16="http://schemas.microsoft.com/office/drawing/2014/main" val="209770829"/>
                    </a:ext>
                  </a:extLst>
                </a:gridCol>
                <a:gridCol w="2306779">
                  <a:extLst>
                    <a:ext uri="{9D8B030D-6E8A-4147-A177-3AD203B41FA5}">
                      <a16:colId xmlns:a16="http://schemas.microsoft.com/office/drawing/2014/main" val="3131258510"/>
                    </a:ext>
                  </a:extLst>
                </a:gridCol>
                <a:gridCol w="4679188">
                  <a:extLst>
                    <a:ext uri="{9D8B030D-6E8A-4147-A177-3AD203B41FA5}">
                      <a16:colId xmlns:a16="http://schemas.microsoft.com/office/drawing/2014/main" val="2960928302"/>
                    </a:ext>
                  </a:extLst>
                </a:gridCol>
                <a:gridCol w="1198826">
                  <a:extLst>
                    <a:ext uri="{9D8B030D-6E8A-4147-A177-3AD203B41FA5}">
                      <a16:colId xmlns:a16="http://schemas.microsoft.com/office/drawing/2014/main" val="2777114486"/>
                    </a:ext>
                  </a:extLst>
                </a:gridCol>
                <a:gridCol w="984600">
                  <a:extLst>
                    <a:ext uri="{9D8B030D-6E8A-4147-A177-3AD203B41FA5}">
                      <a16:colId xmlns:a16="http://schemas.microsoft.com/office/drawing/2014/main" val="2706133674"/>
                    </a:ext>
                  </a:extLst>
                </a:gridCol>
              </a:tblGrid>
              <a:tr h="299738"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900" b="1" kern="1200" dirty="0" err="1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п.п</a:t>
                      </a:r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r>
                        <a:rPr lang="ru-RU" sz="900" b="1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 для оценки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проверки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оценки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32905" rtl="0" eaLnBrk="1" latinLnBrk="0" hangingPunct="1"/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с отклонениями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32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Блок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73554"/>
                  </a:ext>
                </a:extLst>
              </a:tr>
              <a:tr h="274759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эффективности СУР проведена?</a:t>
                      </a:r>
                    </a:p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Выбранные критерии соответствуют Алгоритму проведения анализа эффективности СУР в рамках расследований 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RCA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системных причин реализации риска и разработка рекомендаций по улучшению системы, с целью недопущения повторения негативного события в периметре Компании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– Анализ эффективности СУР не проведен;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отчета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761496"/>
                  </a:ext>
                </a:extLst>
              </a:tr>
              <a:tr h="274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1 - Анализ эффективности СУР проведен, но допущены ошибки;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84020"/>
                  </a:ext>
                </a:extLst>
              </a:tr>
              <a:tr h="174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2 - Анализ эффективности СУР проведен без ошибок.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170934"/>
                  </a:ext>
                </a:extLst>
              </a:tr>
              <a:tr h="199527">
                <a:tc rowSpan="3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Классификация по категории причин, зоне ответственности и выбрана корректно?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Корректное распределений событий и расследований по количеству и сумме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УМД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 – классификация расследования не соответствует категории причин и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ЗО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RCA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84487"/>
                  </a:ext>
                </a:extLst>
              </a:tr>
              <a:tr h="199527">
                <a:tc v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 – классификация расследования не соответствует категории причин или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ЗО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RCA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Дополнение отчета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0594"/>
                  </a:ext>
                </a:extLst>
              </a:tr>
              <a:tr h="174847">
                <a:tc v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2 - классификация расследования соответствует категории причин и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ЗО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RCA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780"/>
                  </a:ext>
                </a:extLst>
              </a:tr>
              <a:tr h="374672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Рекомендации сформированы по принципу SMART, привязаны к утверждённым гипотезам логического дерева, способны исключить или существенно снизить вероятность повторение проблемы?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Разработанные локальные мероприятия соответствуют 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 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исключают /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митигируют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выбранную причину.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 принцип SMART не соблюдён (задача должна быть конкретной, измеримой, достижимой, значимой и ограниченной по времени), рекомендации не привязаны к утверждённым гипотезам;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77693"/>
                  </a:ext>
                </a:extLst>
              </a:tr>
              <a:tr h="37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1 -  принцип SMART соблюдён частично. Рекомендации привязаны, но имеют избыточный характер - не относятся к подтверждённым гипотезам, либо недостаточны - не покрывают все гипотезы;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81806"/>
                  </a:ext>
                </a:extLst>
              </a:tr>
              <a:tr h="37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2 - принцип SMART соблюдён, рекомендации привязаны ко всем утверждённым гипотезам логического дерева, способны исключить или существенно снизить вероятность повторение проблемы.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696818"/>
                  </a:ext>
                </a:extLst>
              </a:tr>
              <a:tr h="274759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Рекомендации тиражированы на идентичное оборудование или процессы внутри производства для базового анализа, внутри завода для упрощенного расследования, внутри предприятия для полного расследования?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тиражируемых мероприятий уровня производства, завода, предприятия, которые исключают /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митигируют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выбранную причину.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 рекомендации не тиражируются на идентичное оборудование или процессы;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7065"/>
                  </a:ext>
                </a:extLst>
              </a:tr>
              <a:tr h="274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1 - не обеспечена адресная ответственность за выполнение тиражируемых мероприятий. Исполнение возложено всего объема работ на одного сотрудника.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68310"/>
                  </a:ext>
                </a:extLst>
              </a:tr>
              <a:tr h="274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2 - рекомендации тиражируются на идентичное оборудование или процессы внутри предприятия, есть адресность мероприятия по другим производствам, заводам.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58736"/>
                  </a:ext>
                </a:extLst>
              </a:tr>
              <a:tr h="274759"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2П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Системные рекомендации согласованы с экспертом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ФЭП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КЦ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или держателем процесса и тиражируются на весь холдинг?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системных и </a:t>
                      </a:r>
                    </a:p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тиражируемых мероприятий уровня Компании, которые исключают /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митигируют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выбранную системную причину, предлагаемые изменения согласованы </a:t>
                      </a: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ЦК 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менеджерами процессов.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0 - системные рекомендации не согласованы с экспертом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ФЭП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КЦ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мероприятия тиражированные на весь СХ отсутствуют;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182777"/>
                  </a:ext>
                </a:extLst>
              </a:tr>
              <a:tr h="274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1 - мероприятия тиражируются на группу заводов/дирекцию, согласование с экспертом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ФЭП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КЦ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проводится выборочно;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расследование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00227"/>
                  </a:ext>
                </a:extLst>
              </a:tr>
              <a:tr h="190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2 - мероприятия согласованы с экспертом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ФЭП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КЦ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тиражируются на весь СХ.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933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3866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58002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77337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96671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116009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635340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154675" algn="l" defTabSz="103866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243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2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52781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44431" y="6137110"/>
            <a:ext cx="922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aseline="30000" dirty="0"/>
              <a:t>1</a:t>
            </a:r>
            <a:r>
              <a:rPr lang="en-US" sz="800" baseline="30000" dirty="0"/>
              <a:t> </a:t>
            </a:r>
            <a:r>
              <a:rPr lang="ru-RU" sz="800" dirty="0"/>
              <a:t>Оценивается для расследования события с </a:t>
            </a:r>
            <a:r>
              <a:rPr lang="ru-RU" sz="800" dirty="0" err="1"/>
              <a:t>УМД</a:t>
            </a:r>
            <a:r>
              <a:rPr lang="ru-RU" sz="800" dirty="0"/>
              <a:t> и дополнительными затратами</a:t>
            </a:r>
          </a:p>
          <a:p>
            <a:r>
              <a:rPr lang="ru-RU" sz="800" baseline="30000" dirty="0"/>
              <a:t>2</a:t>
            </a:r>
            <a:r>
              <a:rPr lang="en-US" sz="800" baseline="30000" dirty="0"/>
              <a:t> </a:t>
            </a:r>
            <a:r>
              <a:rPr lang="ru-RU" sz="800" dirty="0"/>
              <a:t>Если применимо к расследованию</a:t>
            </a:r>
            <a:endParaRPr lang="ru-RU" sz="800" baseline="30000" dirty="0"/>
          </a:p>
          <a:p>
            <a:pPr defTabSz="914400">
              <a:defRPr/>
            </a:pPr>
            <a:r>
              <a:rPr lang="ru-RU" sz="800" kern="0" baseline="30000" dirty="0">
                <a:solidFill>
                  <a:srgbClr val="000000"/>
                </a:solidFill>
              </a:rPr>
              <a:t>Б</a:t>
            </a:r>
            <a:r>
              <a:rPr lang="ru-RU" sz="800" kern="0" dirty="0">
                <a:solidFill>
                  <a:srgbClr val="000000"/>
                </a:solidFill>
              </a:rPr>
              <a:t> Для базового анализа и выше </a:t>
            </a:r>
          </a:p>
          <a:p>
            <a:pPr defTabSz="914400">
              <a:defRPr/>
            </a:pPr>
            <a:r>
              <a:rPr lang="ru-RU" sz="800" kern="0" baseline="30000" dirty="0">
                <a:solidFill>
                  <a:srgbClr val="000000"/>
                </a:solidFill>
              </a:rPr>
              <a:t>У</a:t>
            </a:r>
            <a:r>
              <a:rPr lang="ru-RU" sz="800" kern="0" dirty="0">
                <a:solidFill>
                  <a:srgbClr val="000000"/>
                </a:solidFill>
              </a:rPr>
              <a:t> Для упрощённого анализа и выше </a:t>
            </a:r>
          </a:p>
          <a:p>
            <a:pPr defTabSz="914400">
              <a:defRPr/>
            </a:pPr>
            <a:r>
              <a:rPr lang="ru-RU" sz="800" kern="0" baseline="30000" dirty="0">
                <a:solidFill>
                  <a:srgbClr val="000000"/>
                </a:solidFill>
              </a:rPr>
              <a:t>П </a:t>
            </a:r>
            <a:r>
              <a:rPr lang="ru-RU" sz="800" kern="0" dirty="0">
                <a:solidFill>
                  <a:srgbClr val="000000"/>
                </a:solidFill>
              </a:rPr>
              <a:t>Для полного анализа</a:t>
            </a:r>
            <a:endParaRPr lang="ru-RU" sz="800" kern="0" baseline="30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9843" y="787776"/>
            <a:ext cx="11590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Продолжение таблицы 7 чек-листа оценки качества расследования</a:t>
            </a:r>
            <a:r>
              <a:rPr lang="ru-RU" sz="1100" dirty="0"/>
              <a:t>.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2" name="Пятиугольник 31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5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13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5" imgW="353" imgH="353" progId="TCLayout.ActiveDocument.1">
                  <p:embed/>
                </p:oleObj>
              </mc:Choice>
              <mc:Fallback>
                <p:oleObj name="Слайд think-cell" r:id="rId25" imgW="353" imgH="35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79A1C59-014F-4831-AB22-4B83AE029E3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D8A40-1CEB-4C94-8AF0-D62FC734E5EF}"/>
              </a:ext>
            </a:extLst>
          </p:cNvPr>
          <p:cNvSpPr>
            <a:spLocks/>
          </p:cNvSpPr>
          <p:nvPr/>
        </p:nvSpPr>
        <p:spPr>
          <a:xfrm>
            <a:off x="161986" y="715224"/>
            <a:ext cx="6308939" cy="2009869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E75F8B-AAEE-4FCD-BE93-B311A499227F}"/>
              </a:ext>
            </a:extLst>
          </p:cNvPr>
          <p:cNvSpPr>
            <a:spLocks/>
          </p:cNvSpPr>
          <p:nvPr/>
        </p:nvSpPr>
        <p:spPr>
          <a:xfrm>
            <a:off x="6610398" y="715224"/>
            <a:ext cx="5277073" cy="2009869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7B1B01-0106-44D8-B583-7623E637DA19}"/>
              </a:ext>
            </a:extLst>
          </p:cNvPr>
          <p:cNvSpPr>
            <a:spLocks/>
          </p:cNvSpPr>
          <p:nvPr/>
        </p:nvSpPr>
        <p:spPr>
          <a:xfrm>
            <a:off x="6610398" y="2858022"/>
            <a:ext cx="5277073" cy="3277494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Text Box 3">
            <a:extLst>
              <a:ext uri="{FF2B5EF4-FFF2-40B4-BE49-F238E27FC236}">
                <a16:creationId xmlns:a16="http://schemas.microsoft.com/office/drawing/2014/main" id="{2E8349B0-25F4-4225-BC43-978A308AEE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99568" y="734288"/>
            <a:ext cx="5098732" cy="20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000" anchor="b" anchorCtr="0">
            <a:spAutoFit/>
          </a:bodyPr>
          <a:lstStyle>
            <a:defPPr>
              <a:defRPr lang="en-US"/>
            </a:defPPr>
            <a:lvl1pPr marL="100013" indent="-100013" defTabSz="625475">
              <a:buSzTx/>
              <a:buFont typeface="Wingdings" pitchFamily="2" charset="2"/>
              <a:buNone/>
              <a:defRPr sz="900" b="1">
                <a:solidFill>
                  <a:srgbClr val="07436D"/>
                </a:solidFill>
              </a:defRPr>
            </a:lvl1pPr>
            <a:lvl2pPr marL="312738" indent="-146050" defTabSz="625475">
              <a:buSzPct val="120000"/>
              <a:buChar char="•"/>
            </a:lvl2pPr>
            <a:lvl3pPr marL="625475" indent="-152400" defTabSz="625475">
              <a:buChar char="–"/>
            </a:lvl3pPr>
            <a:lvl4pPr marL="938213" indent="-138113" defTabSz="625475">
              <a:buSzPct val="89000"/>
              <a:buChar char="•"/>
            </a:lvl4pPr>
            <a:lvl5pPr marL="1252538" indent="-150813" defTabSz="625475">
              <a:buSzPct val="75000"/>
              <a:buChar char="–"/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9pPr>
          </a:lstStyle>
          <a:p>
            <a:pPr marL="100013" marR="0" lvl="0" indent="-100013" algn="l" defTabSz="625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Cyrl-AZ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Цель</a:t>
            </a:r>
          </a:p>
        </p:txBody>
      </p:sp>
      <p:sp>
        <p:nvSpPr>
          <p:cNvPr id="151" name="Line 17">
            <a:extLst>
              <a:ext uri="{FF2B5EF4-FFF2-40B4-BE49-F238E27FC236}">
                <a16:creationId xmlns:a16="http://schemas.microsoft.com/office/drawing/2014/main" id="{58680649-C741-49DC-95ED-6FBF1FFD4F4F}"/>
              </a:ext>
            </a:extLst>
          </p:cNvPr>
          <p:cNvSpPr>
            <a:spLocks noChangeShapeType="1"/>
          </p:cNvSpPr>
          <p:nvPr/>
        </p:nvSpPr>
        <p:spPr bwMode="gray">
          <a:xfrm>
            <a:off x="6699568" y="965705"/>
            <a:ext cx="5098732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4" tIns="46648" rIns="93294" bIns="46648">
            <a:spAutoFit/>
          </a:bodyPr>
          <a:lstStyle/>
          <a:p>
            <a:pPr marL="0" marR="0" lvl="0" indent="0" algn="l" defTabSz="913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743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D5F2C67-5D2A-4EEB-8297-98299A766234}"/>
              </a:ext>
            </a:extLst>
          </p:cNvPr>
          <p:cNvSpPr txBox="1">
            <a:spLocks/>
          </p:cNvSpPr>
          <p:nvPr/>
        </p:nvSpPr>
        <p:spPr>
          <a:xfrm>
            <a:off x="6699568" y="1035945"/>
            <a:ext cx="5098732" cy="142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Детально описать проблему и построить диаграмму событий 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Построить логическое дерево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Запланировать действия для проверки гипотез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Определить и категоризировать коренные причины 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Запланировать корректирующие мероприятия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EFBA6E6-B834-4405-98ED-5A470DD939B0}"/>
              </a:ext>
            </a:extLst>
          </p:cNvPr>
          <p:cNvSpPr>
            <a:spLocks/>
          </p:cNvSpPr>
          <p:nvPr/>
        </p:nvSpPr>
        <p:spPr>
          <a:xfrm>
            <a:off x="161986" y="2858022"/>
            <a:ext cx="4094809" cy="3277494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Text Box 3">
            <a:extLst>
              <a:ext uri="{FF2B5EF4-FFF2-40B4-BE49-F238E27FC236}">
                <a16:creationId xmlns:a16="http://schemas.microsoft.com/office/drawing/2014/main" id="{968ADFE5-3D02-4693-A791-D6F11D8646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1031" y="2886473"/>
            <a:ext cx="2435970" cy="20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000" anchor="b" anchorCtr="0">
            <a:spAutoFit/>
          </a:bodyPr>
          <a:lstStyle>
            <a:defPPr>
              <a:defRPr lang="en-US"/>
            </a:defPPr>
            <a:lvl1pPr marL="100013" indent="-100013" defTabSz="625475">
              <a:buSzTx/>
              <a:buFont typeface="Wingdings" pitchFamily="2" charset="2"/>
              <a:buNone/>
              <a:defRPr sz="900" b="1">
                <a:solidFill>
                  <a:srgbClr val="07436D"/>
                </a:solidFill>
              </a:defRPr>
            </a:lvl1pPr>
            <a:lvl2pPr marL="312738" indent="-146050" defTabSz="625475">
              <a:buSzPct val="120000"/>
              <a:buChar char="•"/>
            </a:lvl2pPr>
            <a:lvl3pPr marL="625475" indent="-152400" defTabSz="625475">
              <a:buChar char="–"/>
            </a:lvl3pPr>
            <a:lvl4pPr marL="938213" indent="-138113" defTabSz="625475">
              <a:buSzPct val="89000"/>
              <a:buChar char="•"/>
            </a:lvl4pPr>
            <a:lvl5pPr marL="1252538" indent="-150813" defTabSz="625475">
              <a:buSzPct val="75000"/>
              <a:buChar char="–"/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9pPr>
          </a:lstStyle>
          <a:p>
            <a:pPr marL="100013" marR="0" lvl="0" indent="-100013" algn="l" defTabSz="625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Cyrl-AZ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Документы на входе</a:t>
            </a:r>
          </a:p>
        </p:txBody>
      </p:sp>
      <p:sp>
        <p:nvSpPr>
          <p:cNvPr id="110" name="Line 17">
            <a:extLst>
              <a:ext uri="{FF2B5EF4-FFF2-40B4-BE49-F238E27FC236}">
                <a16:creationId xmlns:a16="http://schemas.microsoft.com/office/drawing/2014/main" id="{8A5A047D-A360-4294-82E0-3FD030797BD4}"/>
              </a:ext>
            </a:extLst>
          </p:cNvPr>
          <p:cNvSpPr>
            <a:spLocks noChangeShapeType="1"/>
          </p:cNvSpPr>
          <p:nvPr/>
        </p:nvSpPr>
        <p:spPr bwMode="gray">
          <a:xfrm>
            <a:off x="231031" y="3117890"/>
            <a:ext cx="243597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4" tIns="46648" rIns="93294" bIns="46648">
            <a:spAutoFit/>
          </a:bodyPr>
          <a:lstStyle/>
          <a:p>
            <a:pPr marL="0" marR="0" lvl="0" indent="0" algn="l" defTabSz="913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743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Text Box 3">
            <a:extLst>
              <a:ext uri="{FF2B5EF4-FFF2-40B4-BE49-F238E27FC236}">
                <a16:creationId xmlns:a16="http://schemas.microsoft.com/office/drawing/2014/main" id="{3AE962F7-EB77-4002-A422-31423F693A3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30500" y="2886473"/>
            <a:ext cx="1460500" cy="20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000" anchor="b" anchorCtr="0">
            <a:spAutoFit/>
          </a:bodyPr>
          <a:lstStyle>
            <a:defPPr>
              <a:defRPr lang="en-US"/>
            </a:defPPr>
            <a:lvl1pPr marL="100013" indent="-100013" defTabSz="625475">
              <a:buSzTx/>
              <a:buFont typeface="Wingdings" pitchFamily="2" charset="2"/>
              <a:buNone/>
              <a:defRPr sz="900" b="1">
                <a:solidFill>
                  <a:srgbClr val="07436D"/>
                </a:solidFill>
              </a:defRPr>
            </a:lvl1pPr>
            <a:lvl2pPr marL="312738" indent="-146050" defTabSz="625475">
              <a:buSzPct val="120000"/>
              <a:buChar char="•"/>
            </a:lvl2pPr>
            <a:lvl3pPr marL="625475" indent="-152400" defTabSz="625475">
              <a:buChar char="–"/>
            </a:lvl3pPr>
            <a:lvl4pPr marL="938213" indent="-138113" defTabSz="625475">
              <a:buSzPct val="89000"/>
              <a:buChar char="•"/>
            </a:lvl4pPr>
            <a:lvl5pPr marL="1252538" indent="-150813" defTabSz="625475">
              <a:buSzPct val="75000"/>
              <a:buChar char="–"/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9pPr>
          </a:lstStyle>
          <a:p>
            <a:pPr marL="0" marR="0" lvl="0" indent="0" algn="l" defTabSz="625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Cyrl-AZ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Отв. за подготовку</a:t>
            </a:r>
          </a:p>
        </p:txBody>
      </p:sp>
      <p:sp>
        <p:nvSpPr>
          <p:cNvPr id="113" name="Line 17">
            <a:extLst>
              <a:ext uri="{FF2B5EF4-FFF2-40B4-BE49-F238E27FC236}">
                <a16:creationId xmlns:a16="http://schemas.microsoft.com/office/drawing/2014/main" id="{6299407A-AED1-46D6-B6B5-02596DC9AF40}"/>
              </a:ext>
            </a:extLst>
          </p:cNvPr>
          <p:cNvSpPr>
            <a:spLocks noChangeShapeType="1"/>
          </p:cNvSpPr>
          <p:nvPr/>
        </p:nvSpPr>
        <p:spPr bwMode="gray">
          <a:xfrm>
            <a:off x="2730500" y="3117890"/>
            <a:ext cx="14605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4" tIns="46648" rIns="93294" bIns="46648">
            <a:spAutoFit/>
          </a:bodyPr>
          <a:lstStyle/>
          <a:p>
            <a:pPr marL="0" marR="0" lvl="0" indent="0" algn="l" defTabSz="913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743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1FB1FA-A524-4A17-98C2-3E2B2716242B}"/>
              </a:ext>
            </a:extLst>
          </p:cNvPr>
          <p:cNvSpPr>
            <a:spLocks/>
          </p:cNvSpPr>
          <p:nvPr/>
        </p:nvSpPr>
        <p:spPr>
          <a:xfrm>
            <a:off x="4416620" y="2858022"/>
            <a:ext cx="2045088" cy="3277494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Text Box 3">
            <a:extLst>
              <a:ext uri="{FF2B5EF4-FFF2-40B4-BE49-F238E27FC236}">
                <a16:creationId xmlns:a16="http://schemas.microsoft.com/office/drawing/2014/main" id="{53D30505-E279-4582-9801-47257407191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20789" y="2886473"/>
            <a:ext cx="1836750" cy="20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000" anchor="b" anchorCtr="0">
            <a:spAutoFit/>
          </a:bodyPr>
          <a:lstStyle>
            <a:defPPr>
              <a:defRPr lang="en-US"/>
            </a:defPPr>
            <a:lvl1pPr marL="100013" indent="-100013" defTabSz="625475">
              <a:buSzTx/>
              <a:buFont typeface="Wingdings" pitchFamily="2" charset="2"/>
              <a:buNone/>
              <a:defRPr sz="900" b="1">
                <a:solidFill>
                  <a:srgbClr val="07436D"/>
                </a:solidFill>
              </a:defRPr>
            </a:lvl1pPr>
            <a:lvl2pPr marL="312738" indent="-146050" defTabSz="625475">
              <a:buSzPct val="120000"/>
              <a:buChar char="•"/>
            </a:lvl2pPr>
            <a:lvl3pPr marL="625475" indent="-152400" defTabSz="625475">
              <a:buChar char="–"/>
            </a:lvl3pPr>
            <a:lvl4pPr marL="938213" indent="-138113" defTabSz="625475">
              <a:buSzPct val="89000"/>
              <a:buChar char="•"/>
            </a:lvl4pPr>
            <a:lvl5pPr marL="1252538" indent="-150813" defTabSz="625475">
              <a:buSzPct val="75000"/>
              <a:buChar char="–"/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9pPr>
          </a:lstStyle>
          <a:p>
            <a:pPr marL="100013" marR="0" lvl="0" indent="-100013" algn="l" defTabSz="625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Cyrl-AZ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Документы на выходе</a:t>
            </a:r>
          </a:p>
        </p:txBody>
      </p:sp>
      <p:sp>
        <p:nvSpPr>
          <p:cNvPr id="116" name="Line 17">
            <a:extLst>
              <a:ext uri="{FF2B5EF4-FFF2-40B4-BE49-F238E27FC236}">
                <a16:creationId xmlns:a16="http://schemas.microsoft.com/office/drawing/2014/main" id="{3D98BEE2-E7B4-4A27-90B4-7EFADC1951D8}"/>
              </a:ext>
            </a:extLst>
          </p:cNvPr>
          <p:cNvSpPr>
            <a:spLocks noChangeShapeType="1"/>
          </p:cNvSpPr>
          <p:nvPr/>
        </p:nvSpPr>
        <p:spPr bwMode="gray">
          <a:xfrm>
            <a:off x="4520789" y="3117890"/>
            <a:ext cx="183675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4" tIns="46648" rIns="93294" bIns="46648">
            <a:spAutoFit/>
          </a:bodyPr>
          <a:lstStyle/>
          <a:p>
            <a:pPr marL="0" marR="0" lvl="0" indent="0" algn="l" defTabSz="913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743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EA6035E-83B3-48E2-B2AE-296BA452AF69}"/>
              </a:ext>
            </a:extLst>
          </p:cNvPr>
          <p:cNvSpPr txBox="1">
            <a:spLocks/>
          </p:cNvSpPr>
          <p:nvPr/>
        </p:nvSpPr>
        <p:spPr>
          <a:xfrm>
            <a:off x="231030" y="3173856"/>
            <a:ext cx="2607711" cy="21210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Документы и данные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СОП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инструкции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Чертежи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схемы, мануалы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Фото, видео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Данные журналов 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SAP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(ремонты, воздействия и т.д.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)</a:t>
            </a:r>
            <a:endParaRPr lang="ru-RU" sz="1200" dirty="0">
              <a:solidFill>
                <a:srgbClr val="000000"/>
              </a:solidFill>
              <a:latin typeface="Arial"/>
            </a:endParaRP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Данные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MES,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тренды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Результаты тестов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(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приемные испытания, по продукту)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Протоколы, интервью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Другие необходимые документы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3CE9AF1-FD8C-4F5C-B333-205D291CC8B7}"/>
              </a:ext>
            </a:extLst>
          </p:cNvPr>
          <p:cNvSpPr txBox="1">
            <a:spLocks/>
          </p:cNvSpPr>
          <p:nvPr/>
        </p:nvSpPr>
        <p:spPr>
          <a:xfrm>
            <a:off x="4520789" y="3173856"/>
            <a:ext cx="1836750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lang="ru-RU" sz="1200" dirty="0">
                <a:solidFill>
                  <a:srgbClr val="262626"/>
                </a:solidFill>
                <a:latin typeface="Arial"/>
                <a:ea typeface="Arial Unicode MS"/>
              </a:rPr>
              <a:t>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typeface="Arial" panose="020B0604020202020204" pitchFamily="34" charset="0"/>
              </a:rPr>
              <a:t>писание проблемы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Диаграмма Событий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Логическое дерево причин</a:t>
            </a:r>
          </a:p>
          <a:p>
            <a:pPr marL="3600" marR="0" lvl="1" indent="0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 </a:t>
            </a:r>
          </a:p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5C7ED7E-BFFA-4A08-83E5-FCC20EC659D6}"/>
              </a:ext>
            </a:extLst>
          </p:cNvPr>
          <p:cNvSpPr txBox="1">
            <a:spLocks/>
          </p:cNvSpPr>
          <p:nvPr/>
        </p:nvSpPr>
        <p:spPr>
          <a:xfrm>
            <a:off x="4520789" y="4436250"/>
            <a:ext cx="1836750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План проверки гипотез с указанием сроков и ответственных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Arial Unicode M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108B6470-2334-4EF4-88A6-5A4843ECC12E}"/>
              </a:ext>
            </a:extLst>
          </p:cNvPr>
          <p:cNvCxnSpPr>
            <a:cxnSpLocks/>
          </p:cNvCxnSpPr>
          <p:nvPr/>
        </p:nvCxnSpPr>
        <p:spPr>
          <a:xfrm>
            <a:off x="4520789" y="4359051"/>
            <a:ext cx="18367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58098D1E-5B7C-458A-87BB-E17253AFC0B5}"/>
              </a:ext>
            </a:extLst>
          </p:cNvPr>
          <p:cNvSpPr txBox="1">
            <a:spLocks/>
          </p:cNvSpPr>
          <p:nvPr/>
        </p:nvSpPr>
        <p:spPr>
          <a:xfrm>
            <a:off x="6699568" y="2886473"/>
            <a:ext cx="5098732" cy="203133"/>
          </a:xfrm>
          <a:prstGeom prst="rect">
            <a:avLst/>
          </a:prstGeom>
        </p:spPr>
        <p:txBody>
          <a:bodyPr vert="horz" wrap="square" lIns="0" tIns="0" rIns="0" bIns="18288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Arial Unicode MS"/>
                <a:cs typeface="Arial" panose="020B0604020202020204" pitchFamily="34" charset="0"/>
                <a:sym typeface="Arial" panose="020B0604020202020204" pitchFamily="34" charset="0"/>
              </a:rPr>
              <a:t>Повестка встречи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8620CB9-9F45-4CEA-87AA-D6FC54A563A1}"/>
              </a:ext>
            </a:extLst>
          </p:cNvPr>
          <p:cNvCxnSpPr>
            <a:cxnSpLocks/>
          </p:cNvCxnSpPr>
          <p:nvPr/>
        </p:nvCxnSpPr>
        <p:spPr>
          <a:xfrm>
            <a:off x="6699568" y="3118181"/>
            <a:ext cx="5098732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CB5D71CD-2321-4DDB-9C85-653BC1EFF33F}"/>
              </a:ext>
            </a:extLst>
          </p:cNvPr>
          <p:cNvSpPr txBox="1">
            <a:spLocks/>
          </p:cNvSpPr>
          <p:nvPr/>
        </p:nvSpPr>
        <p:spPr>
          <a:xfrm>
            <a:off x="10858559" y="3145281"/>
            <a:ext cx="939741" cy="203133"/>
          </a:xfrm>
          <a:prstGeom prst="rect">
            <a:avLst/>
          </a:prstGeom>
        </p:spPr>
        <p:txBody>
          <a:bodyPr vert="horz" wrap="square" lIns="0" tIns="0" rIns="0" bIns="18288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Время,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мин.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B297F29-6EEC-4366-B6FC-B6385E4B7B03}"/>
              </a:ext>
            </a:extLst>
          </p:cNvPr>
          <p:cNvCxnSpPr>
            <a:cxnSpLocks/>
          </p:cNvCxnSpPr>
          <p:nvPr/>
        </p:nvCxnSpPr>
        <p:spPr>
          <a:xfrm>
            <a:off x="10858559" y="3376989"/>
            <a:ext cx="939741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251002B2-04EC-43A3-AE05-AA67069C9A28}"/>
              </a:ext>
            </a:extLst>
          </p:cNvPr>
          <p:cNvSpPr txBox="1">
            <a:spLocks/>
          </p:cNvSpPr>
          <p:nvPr/>
        </p:nvSpPr>
        <p:spPr>
          <a:xfrm>
            <a:off x="6699568" y="3145281"/>
            <a:ext cx="4032757" cy="203133"/>
          </a:xfrm>
          <a:prstGeom prst="rect">
            <a:avLst/>
          </a:prstGeom>
        </p:spPr>
        <p:txBody>
          <a:bodyPr vert="horz" wrap="square" lIns="0" tIns="0" rIns="0" bIns="18288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Тема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58620B7-44EE-4815-8FF7-EFE5C0C4FCBD}"/>
              </a:ext>
            </a:extLst>
          </p:cNvPr>
          <p:cNvCxnSpPr>
            <a:cxnSpLocks/>
          </p:cNvCxnSpPr>
          <p:nvPr/>
        </p:nvCxnSpPr>
        <p:spPr>
          <a:xfrm>
            <a:off x="6699568" y="3376989"/>
            <a:ext cx="40327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DC6458BD-27C5-4AC5-9E24-02310D0395A2}"/>
              </a:ext>
            </a:extLst>
          </p:cNvPr>
          <p:cNvSpPr txBox="1">
            <a:spLocks/>
          </p:cNvSpPr>
          <p:nvPr/>
        </p:nvSpPr>
        <p:spPr>
          <a:xfrm>
            <a:off x="6699568" y="3466176"/>
            <a:ext cx="4032757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Ознакомление с данными и описание проблемы </a:t>
            </a:r>
          </a:p>
        </p:txBody>
      </p:sp>
      <p:sp>
        <p:nvSpPr>
          <p:cNvPr id="197" name="Text Box 43">
            <a:extLst>
              <a:ext uri="{FF2B5EF4-FFF2-40B4-BE49-F238E27FC236}">
                <a16:creationId xmlns:a16="http://schemas.microsoft.com/office/drawing/2014/main" id="{914FC25D-0AA5-4DEF-90A1-136C2FF715A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58559" y="3466176"/>
            <a:ext cx="939741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797" tIns="31927" rIns="28797" bIns="31927" anchor="ctr" anchorCtr="1">
            <a:noAutofit/>
          </a:bodyPr>
          <a:lstStyle>
            <a:lvl1pPr marL="100013" indent="-100013" algn="l" defTabSz="625475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2425" indent="-77788" algn="l" defTabSz="625475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625475" indent="-152400" algn="l" defTabSz="625475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938213" indent="-138113" algn="l" defTabSz="625475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252538" indent="-150813" algn="l" defTabSz="625475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0013" marR="0" lvl="0" indent="-100013" algn="ctr" defTabSz="625475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377DF3E-97CE-4A36-90F0-599A4A95B219}"/>
              </a:ext>
            </a:extLst>
          </p:cNvPr>
          <p:cNvSpPr txBox="1">
            <a:spLocks/>
          </p:cNvSpPr>
          <p:nvPr/>
        </p:nvSpPr>
        <p:spPr>
          <a:xfrm>
            <a:off x="6699567" y="4090471"/>
            <a:ext cx="4032757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230396" marR="0" lvl="1" indent="-226796" algn="l" defTabSz="913722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Определение первопричины и согласование приоритетного направления для анализа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8" name="Text Box 43">
            <a:extLst>
              <a:ext uri="{FF2B5EF4-FFF2-40B4-BE49-F238E27FC236}">
                <a16:creationId xmlns:a16="http://schemas.microsoft.com/office/drawing/2014/main" id="{65E6028D-1BA3-49C2-87D2-5C030F553A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58559" y="4090471"/>
            <a:ext cx="939741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797" tIns="31927" rIns="28797" bIns="31927" anchor="ctr" anchorCtr="1">
            <a:noAutofit/>
          </a:bodyPr>
          <a:lstStyle>
            <a:lvl1pPr marL="100013" indent="-100013" algn="l" defTabSz="625475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2425" indent="-77788" algn="l" defTabSz="625475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625475" indent="-152400" algn="l" defTabSz="625475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938213" indent="-138113" algn="l" defTabSz="625475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252538" indent="-150813" algn="l" defTabSz="625475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0013" marR="0" lvl="0" indent="-100013" algn="ctr" defTabSz="625475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min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6FCFCAD-A3E9-4C5D-B680-C55F6552DCFE}"/>
              </a:ext>
            </a:extLst>
          </p:cNvPr>
          <p:cNvSpPr txBox="1">
            <a:spLocks/>
          </p:cNvSpPr>
          <p:nvPr/>
        </p:nvSpPr>
        <p:spPr>
          <a:xfrm>
            <a:off x="6699568" y="4776321"/>
            <a:ext cx="4032757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Построение дерева причин и гипотез, обсуждение статуса проверки гипотез при повторной встрече </a:t>
            </a:r>
          </a:p>
        </p:txBody>
      </p:sp>
      <p:sp>
        <p:nvSpPr>
          <p:cNvPr id="199" name="Text Box 43">
            <a:extLst>
              <a:ext uri="{FF2B5EF4-FFF2-40B4-BE49-F238E27FC236}">
                <a16:creationId xmlns:a16="http://schemas.microsoft.com/office/drawing/2014/main" id="{9F0B3DF2-A3BA-4F5F-BA1C-7FE5A92D09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40027" y="4776321"/>
            <a:ext cx="939741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797" tIns="31927" rIns="28797" bIns="31927" anchor="ctr" anchorCtr="1">
            <a:noAutofit/>
          </a:bodyPr>
          <a:lstStyle>
            <a:lvl1pPr marL="100013" indent="-100013" algn="l" defTabSz="625475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2425" indent="-77788" algn="l" defTabSz="625475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625475" indent="-152400" algn="l" defTabSz="625475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938213" indent="-138113" algn="l" defTabSz="625475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252538" indent="-150813" algn="l" defTabSz="625475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0013" marR="0" lvl="0" indent="-100013" algn="ctr" defTabSz="625475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min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CABB9A7-9C3B-4FA3-A5E0-780B2F82E8A7}"/>
              </a:ext>
            </a:extLst>
          </p:cNvPr>
          <p:cNvSpPr txBox="1">
            <a:spLocks/>
          </p:cNvSpPr>
          <p:nvPr/>
        </p:nvSpPr>
        <p:spPr>
          <a:xfrm>
            <a:off x="6718100" y="5462169"/>
            <a:ext cx="403275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Планирование действий для проверки гипотез и решения коренных причин, планирование корректирующих мероприятий</a:t>
            </a:r>
          </a:p>
        </p:txBody>
      </p:sp>
      <p:sp>
        <p:nvSpPr>
          <p:cNvPr id="200" name="Text Box 43">
            <a:extLst>
              <a:ext uri="{FF2B5EF4-FFF2-40B4-BE49-F238E27FC236}">
                <a16:creationId xmlns:a16="http://schemas.microsoft.com/office/drawing/2014/main" id="{E44E32D7-116D-4184-995D-A480E5D1BA9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58559" y="5531326"/>
            <a:ext cx="939741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797" tIns="31927" rIns="28797" bIns="31927" anchor="ctr" anchorCtr="1">
            <a:noAutofit/>
          </a:bodyPr>
          <a:lstStyle>
            <a:lvl1pPr marL="100013" indent="-100013" algn="l" defTabSz="625475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352425" indent="-77788" algn="l" defTabSz="625475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625475" indent="-152400" algn="l" defTabSz="625475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938213" indent="-138113" algn="l" defTabSz="625475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252538" indent="-150813" algn="l" defTabSz="625475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0013" marR="0" lvl="0" indent="-100013" algn="ctr" defTabSz="625475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min</a:t>
            </a:r>
          </a:p>
        </p:txBody>
      </p:sp>
      <p:sp>
        <p:nvSpPr>
          <p:cNvPr id="207" name="2. Slide Title">
            <a:extLst>
              <a:ext uri="{FF2B5EF4-FFF2-40B4-BE49-F238E27FC236}">
                <a16:creationId xmlns:a16="http://schemas.microsoft.com/office/drawing/2014/main" id="{7F7249EA-5D9D-4E43-A3EB-3DA25ADB5F5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61987" y="234866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Встреча по анализу коренных причин – повестка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D7CA252-5875-4630-B7B3-04048145E483}"/>
              </a:ext>
            </a:extLst>
          </p:cNvPr>
          <p:cNvCxnSpPr>
            <a:cxnSpLocks/>
          </p:cNvCxnSpPr>
          <p:nvPr/>
        </p:nvCxnSpPr>
        <p:spPr>
          <a:xfrm>
            <a:off x="6699568" y="4618062"/>
            <a:ext cx="509873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B176BAE-C5E5-430C-8E1F-3312620130B6}"/>
              </a:ext>
            </a:extLst>
          </p:cNvPr>
          <p:cNvCxnSpPr>
            <a:cxnSpLocks/>
          </p:cNvCxnSpPr>
          <p:nvPr/>
        </p:nvCxnSpPr>
        <p:spPr>
          <a:xfrm>
            <a:off x="6699568" y="3932212"/>
            <a:ext cx="509873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94AE7B-3757-466C-BB61-51947347C1CA}"/>
              </a:ext>
            </a:extLst>
          </p:cNvPr>
          <p:cNvCxnSpPr>
            <a:cxnSpLocks/>
          </p:cNvCxnSpPr>
          <p:nvPr/>
        </p:nvCxnSpPr>
        <p:spPr>
          <a:xfrm>
            <a:off x="6699568" y="5303912"/>
            <a:ext cx="509873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">
            <a:extLst>
              <a:ext uri="{FF2B5EF4-FFF2-40B4-BE49-F238E27FC236}">
                <a16:creationId xmlns:a16="http://schemas.microsoft.com/office/drawing/2014/main" id="{2B43BF13-A673-46E6-B6C9-132482E544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4759" y="734288"/>
            <a:ext cx="6123394" cy="20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000" anchor="b" anchorCtr="0">
            <a:spAutoFit/>
          </a:bodyPr>
          <a:lstStyle>
            <a:defPPr>
              <a:defRPr lang="en-US"/>
            </a:defPPr>
            <a:lvl1pPr marL="100013" indent="-100013" defTabSz="625475">
              <a:buSzTx/>
              <a:buFont typeface="Wingdings" pitchFamily="2" charset="2"/>
              <a:buNone/>
              <a:defRPr sz="900" b="1">
                <a:solidFill>
                  <a:srgbClr val="07436D"/>
                </a:solidFill>
              </a:defRPr>
            </a:lvl1pPr>
            <a:lvl2pPr marL="312738" indent="-146050" defTabSz="625475">
              <a:buSzPct val="120000"/>
              <a:buChar char="•"/>
            </a:lvl2pPr>
            <a:lvl3pPr marL="625475" indent="-152400" defTabSz="625475">
              <a:buChar char="–"/>
            </a:lvl3pPr>
            <a:lvl4pPr marL="938213" indent="-138113" defTabSz="625475">
              <a:buSzPct val="89000"/>
              <a:buChar char="•"/>
            </a:lvl4pPr>
            <a:lvl5pPr marL="1252538" indent="-150813" defTabSz="625475">
              <a:buSzPct val="75000"/>
              <a:buChar char="–"/>
            </a:lvl5pPr>
            <a:lvl6pPr marL="17097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6pPr>
            <a:lvl7pPr marL="21669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7pPr>
            <a:lvl8pPr marL="26241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8pPr>
            <a:lvl9pPr marL="3081338" indent="-150813" defTabSz="625475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</a:lvl9pPr>
          </a:lstStyle>
          <a:p>
            <a:pPr marL="100013" marR="0" lvl="0" indent="-100013" algn="l" defTabSz="625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Cyrl-AZ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Организация</a:t>
            </a:r>
          </a:p>
        </p:txBody>
      </p:sp>
      <p:sp>
        <p:nvSpPr>
          <p:cNvPr id="60" name="Line 17">
            <a:extLst>
              <a:ext uri="{FF2B5EF4-FFF2-40B4-BE49-F238E27FC236}">
                <a16:creationId xmlns:a16="http://schemas.microsoft.com/office/drawing/2014/main" id="{C56D363F-A21A-44B8-9F62-C8E0C7C55926}"/>
              </a:ext>
            </a:extLst>
          </p:cNvPr>
          <p:cNvSpPr>
            <a:spLocks noChangeShapeType="1"/>
          </p:cNvSpPr>
          <p:nvPr/>
        </p:nvSpPr>
        <p:spPr bwMode="gray">
          <a:xfrm>
            <a:off x="254759" y="965705"/>
            <a:ext cx="6123394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4" tIns="46648" rIns="93294" bIns="46648">
            <a:spAutoFit/>
          </a:bodyPr>
          <a:lstStyle/>
          <a:p>
            <a:pPr marL="0" marR="0" lvl="0" indent="0" algn="l" defTabSz="913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743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72CC99-F929-40D3-86C0-243E8E61189D}"/>
              </a:ext>
            </a:extLst>
          </p:cNvPr>
          <p:cNvCxnSpPr>
            <a:cxnSpLocks/>
          </p:cNvCxnSpPr>
          <p:nvPr/>
        </p:nvCxnSpPr>
        <p:spPr>
          <a:xfrm>
            <a:off x="254759" y="1282437"/>
            <a:ext cx="61233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7BB3223-B0C6-452A-86AC-60648A95CA71}"/>
              </a:ext>
            </a:extLst>
          </p:cNvPr>
          <p:cNvCxnSpPr>
            <a:cxnSpLocks/>
          </p:cNvCxnSpPr>
          <p:nvPr/>
        </p:nvCxnSpPr>
        <p:spPr>
          <a:xfrm>
            <a:off x="254759" y="1590755"/>
            <a:ext cx="61233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78E880B-39CD-43B5-8C90-FDF7DBD749CD}"/>
              </a:ext>
            </a:extLst>
          </p:cNvPr>
          <p:cNvCxnSpPr>
            <a:cxnSpLocks/>
          </p:cNvCxnSpPr>
          <p:nvPr/>
        </p:nvCxnSpPr>
        <p:spPr>
          <a:xfrm>
            <a:off x="234145" y="2083739"/>
            <a:ext cx="61233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033862-C656-4D0B-BD9C-05DF16C349E8}"/>
              </a:ext>
            </a:extLst>
          </p:cNvPr>
          <p:cNvSpPr txBox="1">
            <a:spLocks/>
          </p:cNvSpPr>
          <p:nvPr/>
        </p:nvSpPr>
        <p:spPr>
          <a:xfrm>
            <a:off x="2447925" y="1035945"/>
            <a:ext cx="393022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0" marR="0" lvl="0" indent="0" algn="l" defTabSz="913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00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60-9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мин.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4865D9-70BC-4213-9D5A-F23B81D5C0C1}"/>
              </a:ext>
            </a:extLst>
          </p:cNvPr>
          <p:cNvSpPr txBox="1"/>
          <p:nvPr/>
        </p:nvSpPr>
        <p:spPr>
          <a:xfrm>
            <a:off x="254759" y="1035945"/>
            <a:ext cx="2012191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0" marR="0" lvl="0" indent="0" algn="l" defTabSz="913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Время,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продолжительность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0C6A55-01AB-4F9A-9343-4CB684EB273F}"/>
              </a:ext>
            </a:extLst>
          </p:cNvPr>
          <p:cNvSpPr txBox="1">
            <a:spLocks/>
          </p:cNvSpPr>
          <p:nvPr/>
        </p:nvSpPr>
        <p:spPr>
          <a:xfrm>
            <a:off x="2447925" y="1344263"/>
            <a:ext cx="393022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0" marR="0" lvl="0" indent="0" algn="l" defTabSz="913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00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По необходимости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B276C6-AC9A-411B-A156-47029DFAC61B}"/>
              </a:ext>
            </a:extLst>
          </p:cNvPr>
          <p:cNvSpPr txBox="1"/>
          <p:nvPr/>
        </p:nvSpPr>
        <p:spPr>
          <a:xfrm>
            <a:off x="254759" y="1344263"/>
            <a:ext cx="2012191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0" marR="0" lvl="0" indent="0" algn="l" defTabSz="913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Дата,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периодичность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FCD418-0513-4952-8A9D-555961E1F7FE}"/>
              </a:ext>
            </a:extLst>
          </p:cNvPr>
          <p:cNvSpPr txBox="1">
            <a:spLocks/>
          </p:cNvSpPr>
          <p:nvPr/>
        </p:nvSpPr>
        <p:spPr>
          <a:xfrm>
            <a:off x="2447925" y="1652581"/>
            <a:ext cx="393022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0" marR="0" lvl="0" indent="0" algn="l" defTabSz="913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00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Председатель комиссии / Главный аналитик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BCCC33-955A-4B5D-A6FD-2D4BA0D5FA74}"/>
              </a:ext>
            </a:extLst>
          </p:cNvPr>
          <p:cNvSpPr txBox="1"/>
          <p:nvPr/>
        </p:nvSpPr>
        <p:spPr>
          <a:xfrm>
            <a:off x="254759" y="1652581"/>
            <a:ext cx="2012191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0" marR="0" lvl="0" indent="0" algn="l" defTabSz="913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Ведущий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DFA01-D151-46C7-AEAE-699C99E36005}"/>
              </a:ext>
            </a:extLst>
          </p:cNvPr>
          <p:cNvSpPr txBox="1">
            <a:spLocks/>
          </p:cNvSpPr>
          <p:nvPr/>
        </p:nvSpPr>
        <p:spPr>
          <a:xfrm>
            <a:off x="2426057" y="2145565"/>
            <a:ext cx="39302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0" marR="0" lvl="0" indent="0" algn="l" defTabSz="913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00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Комиссия по расследованию, привлеченные участники к расследованию.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393BC1-C613-4616-8736-1F43173A6D66}"/>
              </a:ext>
            </a:extLst>
          </p:cNvPr>
          <p:cNvSpPr txBox="1"/>
          <p:nvPr/>
        </p:nvSpPr>
        <p:spPr>
          <a:xfrm>
            <a:off x="234145" y="2186421"/>
            <a:ext cx="2012191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0" marR="0" lvl="0" indent="0" algn="l" defTabSz="913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8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Участники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7E0E0A6-5FD9-48E9-BB7D-37C643C40D24}"/>
              </a:ext>
            </a:extLst>
          </p:cNvPr>
          <p:cNvSpPr txBox="1">
            <a:spLocks/>
          </p:cNvSpPr>
          <p:nvPr/>
        </p:nvSpPr>
        <p:spPr>
          <a:xfrm>
            <a:off x="2838742" y="4149141"/>
            <a:ext cx="1294206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 Unicode MS"/>
                <a:cs typeface="Arial" panose="020B0604020202020204" pitchFamily="34" charset="0"/>
                <a:sym typeface="Arial" panose="020B0604020202020204" pitchFamily="34" charset="0"/>
              </a:rPr>
              <a:t>Члены комиссии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8E750AD-30FA-4048-99C9-0D3776FFB5DB}"/>
              </a:ext>
            </a:extLst>
          </p:cNvPr>
          <p:cNvSpPr txBox="1">
            <a:spLocks/>
          </p:cNvSpPr>
          <p:nvPr/>
        </p:nvSpPr>
        <p:spPr>
          <a:xfrm>
            <a:off x="4519535" y="5252113"/>
            <a:ext cx="183675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План корректирующих мероприятий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Arial Unicode M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DD2034D-5BBB-4166-B9F0-D369BA72B855}"/>
              </a:ext>
            </a:extLst>
          </p:cNvPr>
          <p:cNvSpPr txBox="1">
            <a:spLocks/>
          </p:cNvSpPr>
          <p:nvPr/>
        </p:nvSpPr>
        <p:spPr>
          <a:xfrm>
            <a:off x="4519535" y="5698643"/>
            <a:ext cx="183675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30396" marR="0" lvl="1" indent="-226796" algn="l" defTabSz="913722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8080"/>
              </a:buClr>
              <a:buSzPct val="11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Завершённый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отчет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в ИС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Meridium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 /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СУПРА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Arial Unicode M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92D2D19-783D-B0AA-F19E-1E0A4F0734DD}"/>
              </a:ext>
            </a:extLst>
          </p:cNvPr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5" name="Group 157">
              <a:extLst>
                <a:ext uri="{FF2B5EF4-FFF2-40B4-BE49-F238E27FC236}">
                  <a16:creationId xmlns:a16="http://schemas.microsoft.com/office/drawing/2014/main" id="{507860CF-3046-45EA-9C8C-FDB18BA44CD8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2" name="Freeform: Shape 158">
                <a:extLst>
                  <a:ext uri="{FF2B5EF4-FFF2-40B4-BE49-F238E27FC236}">
                    <a16:creationId xmlns:a16="http://schemas.microsoft.com/office/drawing/2014/main" id="{BE99C0F6-C59B-E0E5-24F8-DC8D45D897D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F2881C-D883-7C2B-D988-7A7D442B2B7A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160">
              <a:extLst>
                <a:ext uri="{FF2B5EF4-FFF2-40B4-BE49-F238E27FC236}">
                  <a16:creationId xmlns:a16="http://schemas.microsoft.com/office/drawing/2014/main" id="{074A7858-A9A2-1127-EAEF-5028C31A6711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30" name="Freeform: Shape 161">
                <a:extLst>
                  <a:ext uri="{FF2B5EF4-FFF2-40B4-BE49-F238E27FC236}">
                    <a16:creationId xmlns:a16="http://schemas.microsoft.com/office/drawing/2014/main" id="{DD3570F5-A6EC-92DB-A00C-C535D7282C6A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D75E756-FC74-9367-BA95-E4F7406DF843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6022A79C-AF8D-614C-3201-311F15C50033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96575154-31AB-97AC-A8D6-E8E22CD87536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9897C643-404E-5FF7-2E38-34816B554E70}"/>
                </a:ext>
              </a:extLst>
            </p:cNvPr>
            <p:cNvGrpSpPr>
              <a:grpSpLocks/>
            </p:cNvGrpSpPr>
            <p:nvPr>
              <p:custDataLst>
                <p:tags r:id="rId7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6" name="Freeform: Shape 166">
                <a:extLst>
                  <a:ext uri="{FF2B5EF4-FFF2-40B4-BE49-F238E27FC236}">
                    <a16:creationId xmlns:a16="http://schemas.microsoft.com/office/drawing/2014/main" id="{62D9A218-8912-FD07-2C02-607253AE5AB8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9CE9C5-CA0F-6DCD-802F-6D6D2A34A5FA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48EACDEF-F541-DB24-73E7-4CA2BA19DA6E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6" name="Group 169">
              <a:extLst>
                <a:ext uri="{FF2B5EF4-FFF2-40B4-BE49-F238E27FC236}">
                  <a16:creationId xmlns:a16="http://schemas.microsoft.com/office/drawing/2014/main" id="{24A6EBFC-1DC2-9F2D-6B54-F3CC5EB2073A}"/>
                </a:ext>
              </a:extLst>
            </p:cNvPr>
            <p:cNvGrpSpPr>
              <a:grpSpLocks/>
            </p:cNvGrpSpPr>
            <p:nvPr>
              <p:custDataLst>
                <p:tags r:id="rId9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2" name="Freeform: Shape 170">
                <a:extLst>
                  <a:ext uri="{FF2B5EF4-FFF2-40B4-BE49-F238E27FC236}">
                    <a16:creationId xmlns:a16="http://schemas.microsoft.com/office/drawing/2014/main" id="{C5FA61A8-F39F-B878-0A3F-C3D0105B0D6F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C041B0-349B-6711-DDA9-1166C8A94E4E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45AA341B-A263-0958-A35D-4A4B3CFF3B8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8" name="Group 174">
              <a:extLst>
                <a:ext uri="{FF2B5EF4-FFF2-40B4-BE49-F238E27FC236}">
                  <a16:creationId xmlns:a16="http://schemas.microsoft.com/office/drawing/2014/main" id="{CC3846D9-90EC-B756-01BE-ED234E3480AE}"/>
                </a:ext>
              </a:extLst>
            </p:cNvPr>
            <p:cNvGrpSpPr>
              <a:grpSpLocks/>
            </p:cNvGrpSpPr>
            <p:nvPr>
              <p:custDataLst>
                <p:tags r:id="rId11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20" name="Freeform: Shape 175">
                <a:extLst>
                  <a:ext uri="{FF2B5EF4-FFF2-40B4-BE49-F238E27FC236}">
                    <a16:creationId xmlns:a16="http://schemas.microsoft.com/office/drawing/2014/main" id="{86648B1B-79E5-0E88-0A73-9630F013C6B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68F63C-F87C-AED7-DE7E-BE7E834D04B4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95F25CCE-8FDB-A3C1-BC9A-02C20BA3914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181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</a:t>
            </a:r>
            <a:r>
              <a:rPr lang="en-US" dirty="0"/>
              <a:t>SMART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28482" y="1033883"/>
            <a:ext cx="10932101" cy="5399099"/>
            <a:chOff x="96361" y="775412"/>
            <a:chExt cx="8199076" cy="404932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616"/>
            <a:stretch/>
          </p:blipFill>
          <p:spPr>
            <a:xfrm>
              <a:off x="96361" y="775412"/>
              <a:ext cx="8199076" cy="240553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8774" y="3162743"/>
              <a:ext cx="1470026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Конкретные – понятные всем участникам по единым общепринятым понятиям, системам измерения. </a:t>
              </a:r>
            </a:p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Не абстрактны!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48118" y="3162743"/>
              <a:ext cx="1470026" cy="12926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Измеримые.</a:t>
              </a:r>
            </a:p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Используйте точные цифры по возможности. Результат должен быть измерим и понятен.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86377" y="3162743"/>
              <a:ext cx="1542822" cy="16619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Достижимые.</a:t>
              </a:r>
            </a:p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Ставьте задачи, которые по силам исполнителю. </a:t>
              </a:r>
            </a:p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Согласуйте мероприятие с исполнителем. </a:t>
              </a:r>
            </a:p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Не задирайте планку слишком высоко.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7295" y="3162743"/>
              <a:ext cx="1470026" cy="12926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Значимые.</a:t>
              </a:r>
            </a:p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Мероприятие значимо для решения проблемы и достаточно для исключения его повторения.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12809" y="3162743"/>
              <a:ext cx="1470026" cy="14773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Срок реализации.</a:t>
              </a:r>
            </a:p>
            <a:p>
              <a:pPr algn="ctr"/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Чёткий срок позволяет дисциплинировать исполнителя. Обязательно контролируйте сроки.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696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3.1 </a:t>
            </a:r>
            <a:r>
              <a:rPr lang="ru-RU" sz="1200" b="1" dirty="0">
                <a:latin typeface="+mj-lt"/>
              </a:rPr>
              <a:t>Порядок оформления карточки анализа коренных причин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3" y="798914"/>
            <a:ext cx="11590651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</a:rPr>
              <a:t>Требования к отнесению события по зоне ответственности.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принципы: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Беспристрастность </a:t>
            </a:r>
            <a:r>
              <a:rPr lang="ru-RU" sz="1100" dirty="0">
                <a:solidFill>
                  <a:prstClr val="black"/>
                </a:solidFill>
              </a:rPr>
              <a:t>– зона ответственности определяется главным аналитиком и подтверждается в рамках согласования комиссией.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Объективность </a:t>
            </a:r>
            <a:r>
              <a:rPr lang="ru-RU" sz="1100" dirty="0">
                <a:solidFill>
                  <a:prstClr val="black"/>
                </a:solidFill>
              </a:rPr>
              <a:t>– при отражении в логическом дереве нескольких веток с коренными причинами отнесение к зоне ответственности происходит в зависимости от того, какие коренные причины стали триггером к реализации события или привнесли наибольший вклад в событие.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ответственности: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Динамическое оборудование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при формировании стратегии и/или отсутствия необходимых действий в </a:t>
            </a:r>
            <a:r>
              <a:rPr lang="ru-RU" sz="1100" dirty="0" err="1">
                <a:solidFill>
                  <a:prstClr val="black"/>
                </a:solidFill>
              </a:rPr>
              <a:t>техкартах</a:t>
            </a:r>
            <a:r>
              <a:rPr lang="ru-RU" sz="1100" dirty="0">
                <a:solidFill>
                  <a:prstClr val="black"/>
                </a:solidFill>
              </a:rPr>
              <a:t>, мобильных обходах и т.п. на динамическое оборудование.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Статическое оборудование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при формировании стратегии и/или отсутствия необходимых действий в </a:t>
            </a:r>
            <a:r>
              <a:rPr lang="ru-RU" sz="1100" dirty="0" err="1">
                <a:solidFill>
                  <a:prstClr val="black"/>
                </a:solidFill>
              </a:rPr>
              <a:t>техкартах</a:t>
            </a:r>
            <a:r>
              <a:rPr lang="ru-RU" sz="1100" dirty="0">
                <a:solidFill>
                  <a:prstClr val="black"/>
                </a:solidFill>
              </a:rPr>
              <a:t>, мобильных обходах и т.п. на статическое оборудование.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Метрология, КИП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при формировании стратегии и/или отсутствия необходимых действий в </a:t>
            </a:r>
            <a:r>
              <a:rPr lang="ru-RU" sz="1100" dirty="0" err="1">
                <a:solidFill>
                  <a:prstClr val="black"/>
                </a:solidFill>
              </a:rPr>
              <a:t>техкартах</a:t>
            </a:r>
            <a:r>
              <a:rPr lang="ru-RU" sz="1100" dirty="0">
                <a:solidFill>
                  <a:prstClr val="black"/>
                </a:solidFill>
              </a:rPr>
              <a:t>, мобильных обходах и т.п. на метрологическое оборудование.</a:t>
            </a:r>
          </a:p>
          <a:p>
            <a:r>
              <a:rPr lang="ru-RU" sz="1100" b="1" dirty="0" err="1">
                <a:solidFill>
                  <a:prstClr val="black"/>
                </a:solidFill>
              </a:rPr>
              <a:t>АСУТП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при формировании стратегии и/или отсутствия необходимых действий в </a:t>
            </a:r>
            <a:r>
              <a:rPr lang="ru-RU" sz="1100" dirty="0" err="1">
                <a:solidFill>
                  <a:prstClr val="black"/>
                </a:solidFill>
              </a:rPr>
              <a:t>техкартах</a:t>
            </a:r>
            <a:r>
              <a:rPr lang="ru-RU" sz="1100" dirty="0">
                <a:solidFill>
                  <a:prstClr val="black"/>
                </a:solidFill>
              </a:rPr>
              <a:t>, мобильных обходах и т.п. на оборудование </a:t>
            </a:r>
            <a:r>
              <a:rPr lang="ru-RU" sz="1100" dirty="0" err="1">
                <a:solidFill>
                  <a:prstClr val="black"/>
                </a:solidFill>
              </a:rPr>
              <a:t>АСУТП</a:t>
            </a:r>
            <a:r>
              <a:rPr lang="ru-RU" sz="1100" dirty="0">
                <a:solidFill>
                  <a:prstClr val="black"/>
                </a:solidFill>
              </a:rPr>
              <a:t>.</a:t>
            </a:r>
          </a:p>
          <a:p>
            <a:r>
              <a:rPr lang="ru-RU" sz="1100" b="1" dirty="0" err="1">
                <a:solidFill>
                  <a:prstClr val="black"/>
                </a:solidFill>
              </a:rPr>
              <a:t>АСПЗ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при формировании стратегии и/или отсутствия необходимых действий в </a:t>
            </a:r>
            <a:r>
              <a:rPr lang="ru-RU" sz="1100" dirty="0" err="1">
                <a:solidFill>
                  <a:prstClr val="black"/>
                </a:solidFill>
              </a:rPr>
              <a:t>техкартах</a:t>
            </a:r>
            <a:r>
              <a:rPr lang="ru-RU" sz="1100" dirty="0">
                <a:solidFill>
                  <a:prstClr val="black"/>
                </a:solidFill>
              </a:rPr>
              <a:t>, мобильных обходах и т.п. на оборудование </a:t>
            </a:r>
            <a:r>
              <a:rPr lang="ru-RU" sz="1100" dirty="0" err="1">
                <a:solidFill>
                  <a:prstClr val="black"/>
                </a:solidFill>
              </a:rPr>
              <a:t>АСПЗ</a:t>
            </a:r>
            <a:r>
              <a:rPr lang="ru-RU" sz="1100" dirty="0">
                <a:solidFill>
                  <a:prstClr val="black"/>
                </a:solidFill>
              </a:rPr>
              <a:t>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Технология</a:t>
            </a:r>
            <a:r>
              <a:rPr lang="ru-RU" sz="1100" dirty="0">
                <a:solidFill>
                  <a:prstClr val="black"/>
                </a:solidFill>
              </a:rPr>
              <a:t> – ошибки / нарушения, которые были допущены персоналом отвечающим за регламентацию технологического процесса.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Производство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эксплуатационным персоналом технологического производства продукции. 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Надзор, инспекция </a:t>
            </a:r>
            <a:r>
              <a:rPr lang="ru-RU" sz="1100" dirty="0">
                <a:solidFill>
                  <a:prstClr val="black"/>
                </a:solidFill>
              </a:rPr>
              <a:t>– ошибки и нарушения, допущенные надзорным персоналом и курируемыми ими подрядчиками в процессе выполнения работ по </a:t>
            </a:r>
            <a:r>
              <a:rPr lang="ru-RU" sz="1100" dirty="0" err="1">
                <a:solidFill>
                  <a:prstClr val="black"/>
                </a:solidFill>
              </a:rPr>
              <a:t>ЭПБ</a:t>
            </a:r>
            <a:r>
              <a:rPr lang="ru-RU" sz="1100" dirty="0">
                <a:solidFill>
                  <a:prstClr val="black"/>
                </a:solidFill>
              </a:rPr>
              <a:t> и т.п.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Планирование и реализация </a:t>
            </a:r>
            <a:r>
              <a:rPr lang="ru-RU" sz="1100" b="1" dirty="0" err="1">
                <a:solidFill>
                  <a:prstClr val="black"/>
                </a:solidFill>
              </a:rPr>
              <a:t>ТОиР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персоналом отвечающим за организацию, планирование и исполнение </a:t>
            </a:r>
            <a:r>
              <a:rPr lang="ru-RU" sz="1100" dirty="0" err="1">
                <a:solidFill>
                  <a:prstClr val="black"/>
                </a:solidFill>
              </a:rPr>
              <a:t>ТОиР</a:t>
            </a:r>
            <a:r>
              <a:rPr lang="ru-RU" sz="1100" dirty="0">
                <a:solidFill>
                  <a:prstClr val="black"/>
                </a:solidFill>
              </a:rPr>
              <a:t>.</a:t>
            </a:r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Планирование и реализация ОР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персоналом отвечающим за организацию, планирование и исполнение ОР.</a:t>
            </a:r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Управление складскими запасами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персоналом отвечающим за организацию, своевременную поставку, хранение и качество материальных ресурсов.</a:t>
            </a:r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Электроэнергетика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эксплуатационным персоналом энергетического производства. Ошибки / нарушения, которые были допущены при формировании стратегии и/или отсутствия необходимых действий в </a:t>
            </a:r>
            <a:r>
              <a:rPr lang="ru-RU" sz="1100" dirty="0" err="1">
                <a:solidFill>
                  <a:prstClr val="black"/>
                </a:solidFill>
              </a:rPr>
              <a:t>техкартах</a:t>
            </a:r>
            <a:r>
              <a:rPr lang="ru-RU" sz="1100" dirty="0">
                <a:solidFill>
                  <a:prstClr val="black"/>
                </a:solidFill>
              </a:rPr>
              <a:t>, мобильных обходах и т.п. на электрическом оборудовании.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Планирование и реализация проектов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на этапе проектирования, изготовления, монтажа ввода в эксплуатацию, в результате чего реализовалось событие.</a:t>
            </a:r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Теплоэнергетика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персоналом отвечающим за теплоэнергетику.</a:t>
            </a:r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1100" b="1" dirty="0" err="1">
                <a:solidFill>
                  <a:prstClr val="black"/>
                </a:solidFill>
              </a:rPr>
              <a:t>ОЗХ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персоналом отвечающим за общезаводское хозяйство.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Управленческий ЧФ - </a:t>
            </a:r>
            <a:r>
              <a:rPr lang="ru-RU" sz="1100" dirty="0">
                <a:solidFill>
                  <a:prstClr val="black"/>
                </a:solidFill>
              </a:rPr>
              <a:t>относятся события, </a:t>
            </a:r>
            <a:r>
              <a:rPr lang="ru-RU" sz="1100" b="1" dirty="0">
                <a:solidFill>
                  <a:prstClr val="black"/>
                </a:solidFill>
              </a:rPr>
              <a:t>непосредственно</a:t>
            </a:r>
            <a:r>
              <a:rPr lang="ru-RU" sz="1100" dirty="0">
                <a:solidFill>
                  <a:prstClr val="black"/>
                </a:solidFill>
              </a:rPr>
              <a:t> вызванные ошибочными действиями или бездействием управленческого персонала.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Ремонтный ЧФ - </a:t>
            </a:r>
            <a:r>
              <a:rPr lang="ru-RU" sz="1100" dirty="0">
                <a:solidFill>
                  <a:prstClr val="black"/>
                </a:solidFill>
              </a:rPr>
              <a:t>относятся события, </a:t>
            </a:r>
            <a:r>
              <a:rPr lang="ru-RU" sz="1100" b="1" dirty="0">
                <a:solidFill>
                  <a:prstClr val="black"/>
                </a:solidFill>
              </a:rPr>
              <a:t>непосредственно</a:t>
            </a:r>
            <a:r>
              <a:rPr lang="ru-RU" sz="1100" dirty="0">
                <a:solidFill>
                  <a:prstClr val="black"/>
                </a:solidFill>
              </a:rPr>
              <a:t> вызванные ошибочными действиями или бездействием ремонтного персонала.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Оперативный ЧФ - </a:t>
            </a:r>
            <a:r>
              <a:rPr lang="ru-RU" sz="1100" dirty="0">
                <a:solidFill>
                  <a:prstClr val="black"/>
                </a:solidFill>
              </a:rPr>
              <a:t>относятся события, </a:t>
            </a:r>
            <a:r>
              <a:rPr lang="ru-RU" sz="1100" b="1" dirty="0">
                <a:solidFill>
                  <a:prstClr val="black"/>
                </a:solidFill>
              </a:rPr>
              <a:t>непосредственно</a:t>
            </a:r>
            <a:r>
              <a:rPr lang="ru-RU" sz="1100" dirty="0">
                <a:solidFill>
                  <a:prstClr val="black"/>
                </a:solidFill>
              </a:rPr>
              <a:t> вызванные ошибочными действиями или бездействием оперативного персонала.</a:t>
            </a:r>
          </a:p>
          <a:p>
            <a:r>
              <a:rPr lang="ru-RU" sz="1100" b="1" dirty="0" err="1">
                <a:solidFill>
                  <a:schemeClr val="bg1">
                    <a:lumMod val="65000"/>
                  </a:schemeClr>
                </a:solidFill>
              </a:rPr>
              <a:t>ОТиПБ</a:t>
            </a:r>
            <a:r>
              <a:rPr lang="ru-RU" sz="11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– ошибки / нарушения, которые были допущены персоналом </a:t>
            </a:r>
            <a:r>
              <a:rPr lang="ru-RU" sz="1100" dirty="0" err="1">
                <a:solidFill>
                  <a:schemeClr val="bg1">
                    <a:lumMod val="65000"/>
                  </a:schemeClr>
                </a:solidFill>
              </a:rPr>
              <a:t>ОТиПБ</a:t>
            </a:r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. (Категории к удалению)</a:t>
            </a:r>
            <a:endParaRPr lang="ru-RU" sz="11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100" b="1" dirty="0">
                <a:solidFill>
                  <a:schemeClr val="bg1">
                    <a:lumMod val="65000"/>
                  </a:schemeClr>
                </a:solidFill>
              </a:rPr>
              <a:t>Экология </a:t>
            </a:r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– ошибки/нарушения, допущенные персоналом, отвечающим за направление «Экология». (Категории к удалению)</a:t>
            </a:r>
            <a:endParaRPr lang="ru-RU" sz="11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1BACCA-DD55-D0A1-F827-789568D39393}"/>
              </a:ext>
            </a:extLst>
          </p:cNvPr>
          <p:cNvSpPr/>
          <p:nvPr/>
        </p:nvSpPr>
        <p:spPr bwMode="auto">
          <a:xfrm>
            <a:off x="-1406339" y="1972235"/>
            <a:ext cx="13383186" cy="4885765"/>
          </a:xfrm>
          <a:prstGeom prst="rect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Заменить на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справочник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ЦК / ЭС: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9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2700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4" imgW="353" imgH="353" progId="TCLayout.ActiveDocument.1">
                  <p:embed/>
                </p:oleObj>
              </mc:Choice>
              <mc:Fallback>
                <p:oleObj name="Слайд think-cell" r:id="rId24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3.1 </a:t>
            </a:r>
            <a:r>
              <a:rPr lang="ru-RU" sz="1200" b="1" dirty="0">
                <a:latin typeface="+mj-lt"/>
              </a:rPr>
              <a:t>Порядок оформления карточки анализа коренных причин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3" y="849248"/>
            <a:ext cx="115906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заполнению полей карточки анализа коренных причин на вкладке «</a:t>
            </a:r>
            <a:r>
              <a:rPr lang="ru-RU" sz="1100" b="1" dirty="0" err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lang="ru-RU" sz="1100" b="1" baseline="30000" dirty="0" err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100" b="1" dirty="0" err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lang="ru-RU" sz="1100" b="1" baseline="30000" dirty="0" err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» =</a:t>
            </a:r>
            <a:r>
              <a:rPr lang="en-US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100" b="1" baseline="30000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Мастер» =</a:t>
            </a:r>
            <a:r>
              <a:rPr lang="en-US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100" b="1" baseline="30000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анализа» </a:t>
            </a:r>
            <a:r>
              <a:rPr lang="en-US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/2: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en-US" sz="1100" b="1" dirty="0">
                <a:solidFill>
                  <a:prstClr val="black"/>
                </a:solidFill>
              </a:rPr>
              <a:t>ID </a:t>
            </a:r>
            <a:r>
              <a:rPr lang="ru-RU" sz="1100" b="1" dirty="0">
                <a:solidFill>
                  <a:prstClr val="black"/>
                </a:solidFill>
              </a:rPr>
              <a:t>завода: </a:t>
            </a:r>
            <a:r>
              <a:rPr lang="ru-RU" sz="1100" dirty="0">
                <a:solidFill>
                  <a:prstClr val="black"/>
                </a:solidFill>
              </a:rPr>
              <a:t>выбирается предприятие, где произошло расследуемое событие.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en-US" sz="1100" b="1" dirty="0">
                <a:solidFill>
                  <a:prstClr val="black"/>
                </a:solidFill>
              </a:rPr>
              <a:t>ID </a:t>
            </a:r>
            <a:r>
              <a:rPr lang="ru-RU" sz="1100" b="1" dirty="0">
                <a:solidFill>
                  <a:prstClr val="black"/>
                </a:solidFill>
              </a:rPr>
              <a:t>производства: </a:t>
            </a:r>
            <a:r>
              <a:rPr lang="ru-RU" sz="1100" dirty="0">
                <a:solidFill>
                  <a:prstClr val="black"/>
                </a:solidFill>
              </a:rPr>
              <a:t>выбирается производство, где произошло расследуемое событие.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2 </a:t>
            </a:r>
            <a:r>
              <a:rPr lang="en-US" sz="1100" b="1" dirty="0">
                <a:solidFill>
                  <a:prstClr val="black"/>
                </a:solidFill>
              </a:rPr>
              <a:t>ID </a:t>
            </a:r>
            <a:r>
              <a:rPr lang="ru-RU" sz="1100" b="1" dirty="0">
                <a:solidFill>
                  <a:prstClr val="black"/>
                </a:solidFill>
              </a:rPr>
              <a:t>установки: </a:t>
            </a:r>
            <a:r>
              <a:rPr lang="ru-RU" sz="1100" dirty="0">
                <a:solidFill>
                  <a:prstClr val="black"/>
                </a:solidFill>
              </a:rPr>
              <a:t>выбирается установка, где произошло расследуемое событие.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Код события из реестра происшествий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err="1">
                <a:solidFill>
                  <a:prstClr val="black"/>
                </a:solidFill>
              </a:rPr>
              <a:t>ОТиПБ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en-US" sz="1100" b="1" dirty="0">
                <a:solidFill>
                  <a:prstClr val="black"/>
                </a:solidFill>
              </a:rPr>
              <a:t>(</a:t>
            </a:r>
            <a:r>
              <a:rPr lang="ru-RU" sz="1100" b="1" dirty="0">
                <a:solidFill>
                  <a:prstClr val="black"/>
                </a:solidFill>
              </a:rPr>
              <a:t>ПБ и ОТ</a:t>
            </a:r>
            <a:r>
              <a:rPr lang="en-US" sz="1100" b="1" dirty="0">
                <a:solidFill>
                  <a:prstClr val="black"/>
                </a:solidFill>
              </a:rPr>
              <a:t>)</a:t>
            </a:r>
            <a:r>
              <a:rPr lang="ru-RU" sz="1100" b="1" dirty="0">
                <a:solidFill>
                  <a:prstClr val="black"/>
                </a:solidFill>
              </a:rPr>
              <a:t>: </a:t>
            </a:r>
            <a:r>
              <a:rPr lang="ru-RU" sz="1100" dirty="0">
                <a:solidFill>
                  <a:prstClr val="black"/>
                </a:solidFill>
              </a:rPr>
              <a:t>указывается из </a:t>
            </a:r>
            <a:r>
              <a:rPr lang="ru-RU" sz="1100" dirty="0">
                <a:solidFill>
                  <a:prstClr val="black"/>
                </a:solidFill>
                <a:hlinkClick r:id="rId26"/>
              </a:rPr>
              <a:t>реестра происшествий ПАО «СИБУР Холдинг»</a:t>
            </a:r>
            <a:r>
              <a:rPr lang="ru-RU" sz="1100" dirty="0">
                <a:solidFill>
                  <a:prstClr val="black"/>
                </a:solidFill>
              </a:rPr>
              <a:t>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 err="1">
                <a:solidFill>
                  <a:prstClr val="black"/>
                </a:solidFill>
              </a:rPr>
              <a:t>Периодичность</a:t>
            </a:r>
            <a:r>
              <a:rPr lang="ru-RU" sz="1100" b="1" baseline="30000" dirty="0" err="1">
                <a:solidFill>
                  <a:prstClr val="black"/>
                </a:solidFill>
              </a:rPr>
              <a:t>М</a:t>
            </a:r>
            <a:r>
              <a:rPr lang="ru-RU" sz="1100" b="1" dirty="0">
                <a:solidFill>
                  <a:prstClr val="black"/>
                </a:solidFill>
              </a:rPr>
              <a:t> / Повторяемость события (Повторность происшествия)</a:t>
            </a:r>
            <a:r>
              <a:rPr lang="ru-RU" sz="1100" b="1" baseline="30000" dirty="0">
                <a:solidFill>
                  <a:prstClr val="black"/>
                </a:solidFill>
              </a:rPr>
              <a:t>С</a:t>
            </a:r>
            <a:r>
              <a:rPr lang="ru-RU" sz="1100" b="1" dirty="0">
                <a:solidFill>
                  <a:prstClr val="black"/>
                </a:solidFill>
              </a:rPr>
              <a:t>: </a:t>
            </a:r>
            <a:r>
              <a:rPr lang="ru-RU" sz="1100" dirty="0">
                <a:solidFill>
                  <a:prstClr val="black"/>
                </a:solidFill>
              </a:rPr>
              <a:t>поле сформировано для анализа повторяемости и указывается сколько раз происходило данное событие. Критерии повторяемости отражены в разделе информирования </a:t>
            </a:r>
            <a:r>
              <a:rPr lang="ru-RU" sz="1100" dirty="0" err="1">
                <a:solidFill>
                  <a:prstClr val="black"/>
                </a:solidFill>
              </a:rPr>
              <a:t>СТП</a:t>
            </a:r>
            <a:r>
              <a:rPr lang="ru-RU" sz="1100" dirty="0">
                <a:solidFill>
                  <a:prstClr val="black"/>
                </a:solidFill>
              </a:rPr>
              <a:t>  СР/</a:t>
            </a:r>
            <a:r>
              <a:rPr lang="ru-RU" sz="1100" dirty="0" err="1">
                <a:solidFill>
                  <a:prstClr val="black"/>
                </a:solidFill>
              </a:rPr>
              <a:t>НиР</a:t>
            </a:r>
            <a:r>
              <a:rPr lang="ru-RU" sz="1100" dirty="0">
                <a:solidFill>
                  <a:prstClr val="black"/>
                </a:solidFill>
              </a:rPr>
              <a:t>/ПР07.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Сумма потерь: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относительно </a:t>
            </a:r>
            <a:r>
              <a:rPr lang="ru-RU" sz="1100" dirty="0" err="1">
                <a:solidFill>
                  <a:prstClr val="black"/>
                </a:solidFill>
              </a:rPr>
              <a:t>УМД</a:t>
            </a:r>
            <a:r>
              <a:rPr lang="ru-RU" sz="1100" dirty="0">
                <a:solidFill>
                  <a:prstClr val="black"/>
                </a:solidFill>
              </a:rPr>
              <a:t> по связанным событиям производства, затрат на восстановление по </a:t>
            </a:r>
            <a:r>
              <a:rPr lang="ru-RU" sz="1100" dirty="0" err="1">
                <a:solidFill>
                  <a:prstClr val="black"/>
                </a:solidFill>
              </a:rPr>
              <a:t>сообщению</a:t>
            </a:r>
            <a:r>
              <a:rPr lang="ru-RU" sz="1100" baseline="30000" dirty="0" err="1">
                <a:solidFill>
                  <a:prstClr val="black"/>
                </a:solidFill>
              </a:rPr>
              <a:t>М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en-US" sz="1100" dirty="0">
                <a:solidFill>
                  <a:prstClr val="black"/>
                </a:solidFill>
              </a:rPr>
              <a:t>SAP</a:t>
            </a:r>
            <a:r>
              <a:rPr lang="ru-RU" sz="1100" dirty="0">
                <a:solidFill>
                  <a:prstClr val="black"/>
                </a:solidFill>
              </a:rPr>
              <a:t> и </a:t>
            </a:r>
            <a:r>
              <a:rPr lang="ru-RU" sz="1100" dirty="0" err="1">
                <a:solidFill>
                  <a:prstClr val="black"/>
                </a:solidFill>
              </a:rPr>
              <a:t>указаных</a:t>
            </a:r>
            <a:r>
              <a:rPr lang="ru-RU" sz="1100" dirty="0">
                <a:solidFill>
                  <a:prstClr val="black"/>
                </a:solidFill>
              </a:rPr>
              <a:t> потерь по расходным нормам.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Хронология событий: </a:t>
            </a:r>
            <a:r>
              <a:rPr lang="ru-RU" sz="1100" dirty="0">
                <a:solidFill>
                  <a:prstClr val="black"/>
                </a:solidFill>
              </a:rPr>
              <a:t>описывается последовательность действий и выявленных фактов произошедшего события. При наличии информации в диаграмме событий заполняется через </a:t>
            </a:r>
            <a:r>
              <a:rPr lang="ru-RU" sz="1100" b="1" dirty="0">
                <a:solidFill>
                  <a:prstClr val="black"/>
                </a:solidFill>
              </a:rPr>
              <a:t>опцию автоматического </a:t>
            </a:r>
            <a:r>
              <a:rPr lang="ru-RU" sz="1100" b="1" dirty="0" err="1">
                <a:solidFill>
                  <a:prstClr val="black"/>
                </a:solidFill>
              </a:rPr>
              <a:t>заполнения</a:t>
            </a:r>
            <a:r>
              <a:rPr lang="ru-RU" sz="1100" b="1" baseline="30000" dirty="0" err="1">
                <a:solidFill>
                  <a:prstClr val="black"/>
                </a:solidFill>
              </a:rPr>
              <a:t>М</a:t>
            </a:r>
            <a:r>
              <a:rPr lang="ru-RU" sz="1100" dirty="0">
                <a:solidFill>
                  <a:prstClr val="black"/>
                </a:solidFill>
              </a:rPr>
              <a:t>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2 </a:t>
            </a:r>
            <a:r>
              <a:rPr lang="ru-RU" sz="1100" b="1" dirty="0">
                <a:solidFill>
                  <a:prstClr val="black"/>
                </a:solidFill>
              </a:rPr>
              <a:t>Ссылка на сообщение/заказ: </a:t>
            </a:r>
            <a:r>
              <a:rPr lang="ru-RU" sz="1100" dirty="0">
                <a:solidFill>
                  <a:prstClr val="black"/>
                </a:solidFill>
              </a:rPr>
              <a:t>выбирается сообщение вида </a:t>
            </a:r>
            <a:r>
              <a:rPr lang="en-US" sz="1100" dirty="0">
                <a:solidFill>
                  <a:prstClr val="black"/>
                </a:solidFill>
              </a:rPr>
              <a:t>Z1,4</a:t>
            </a:r>
            <a:r>
              <a:rPr lang="ru-RU" sz="1100" dirty="0">
                <a:solidFill>
                  <a:prstClr val="black"/>
                </a:solidFill>
              </a:rPr>
              <a:t>, где отражены основные затраты на восстановление оборудования.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</a:t>
            </a:r>
            <a:r>
              <a:rPr lang="ru-RU" sz="1100" b="1" dirty="0">
                <a:solidFill>
                  <a:prstClr val="black"/>
                </a:solidFill>
              </a:rPr>
              <a:t> Результаты </a:t>
            </a:r>
            <a:r>
              <a:rPr lang="ru-RU" sz="1100" b="1" dirty="0" err="1">
                <a:solidFill>
                  <a:prstClr val="black"/>
                </a:solidFill>
              </a:rPr>
              <a:t>расследования</a:t>
            </a:r>
            <a:r>
              <a:rPr lang="ru-RU" sz="1100" b="1" baseline="30000" dirty="0" err="1">
                <a:solidFill>
                  <a:prstClr val="black"/>
                </a:solidFill>
              </a:rPr>
              <a:t>М</a:t>
            </a:r>
            <a:r>
              <a:rPr lang="ru-RU" sz="1100" b="1" dirty="0">
                <a:solidFill>
                  <a:prstClr val="black"/>
                </a:solidFill>
              </a:rPr>
              <a:t> / Результат </a:t>
            </a:r>
            <a:r>
              <a:rPr lang="ru-RU" sz="1100" b="1" dirty="0" err="1">
                <a:solidFill>
                  <a:prstClr val="black"/>
                </a:solidFill>
              </a:rPr>
              <a:t>анализа</a:t>
            </a:r>
            <a:r>
              <a:rPr lang="ru-RU" sz="1100" b="1" baseline="30000" dirty="0" err="1">
                <a:solidFill>
                  <a:prstClr val="black"/>
                </a:solidFill>
              </a:rPr>
              <a:t>С</a:t>
            </a:r>
            <a:r>
              <a:rPr lang="ru-RU" sz="1100" b="1" dirty="0">
                <a:solidFill>
                  <a:prstClr val="black"/>
                </a:solidFill>
              </a:rPr>
              <a:t>: </a:t>
            </a:r>
            <a:r>
              <a:rPr lang="ru-RU" sz="1100" dirty="0">
                <a:solidFill>
                  <a:prstClr val="black"/>
                </a:solidFill>
              </a:rPr>
              <a:t>в данном поле описывается краткое изложение результатов анализа с описанием причинно-следственной связи. 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Комментарии: </a:t>
            </a:r>
            <a:r>
              <a:rPr lang="ru-RU" sz="1100" dirty="0">
                <a:solidFill>
                  <a:prstClr val="black"/>
                </a:solidFill>
              </a:rPr>
              <a:t>заполняется в свободной форме, при необходимости.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2 </a:t>
            </a:r>
            <a:r>
              <a:rPr lang="ru-RU" sz="1100" b="1" dirty="0">
                <a:solidFill>
                  <a:prstClr val="black"/>
                </a:solidFill>
              </a:rPr>
              <a:t>СУР: </a:t>
            </a:r>
            <a:r>
              <a:rPr lang="ru-RU" sz="1100" dirty="0">
                <a:solidFill>
                  <a:prstClr val="black"/>
                </a:solidFill>
              </a:rPr>
              <a:t>Заполняется вручную в соответствии </a:t>
            </a:r>
            <a:r>
              <a:rPr lang="ru-RU" sz="1100" dirty="0">
                <a:solidFill>
                  <a:prstClr val="black"/>
                </a:solidFill>
                <a:hlinkClick r:id="rId27" action="ppaction://hlinksldjump"/>
              </a:rPr>
              <a:t>а</a:t>
            </a:r>
            <a:r>
              <a:rPr lang="ru-RU" sz="1100" b="0" dirty="0">
                <a:hlinkClick r:id="rId27" action="ppaction://hlinksldjump"/>
              </a:rPr>
              <a:t>лгоритмом анализа эффективности СУР</a:t>
            </a:r>
            <a:r>
              <a:rPr lang="ru-RU" sz="1100" b="0" dirty="0"/>
              <a:t> </a:t>
            </a:r>
            <a:r>
              <a:rPr lang="ru-RU" sz="1100" dirty="0">
                <a:solidFill>
                  <a:prstClr val="black"/>
                </a:solidFill>
              </a:rPr>
              <a:t>при условии наличия </a:t>
            </a:r>
            <a:r>
              <a:rPr lang="ru-RU" sz="1100" dirty="0" err="1">
                <a:solidFill>
                  <a:prstClr val="black"/>
                </a:solidFill>
              </a:rPr>
              <a:t>УМД</a:t>
            </a:r>
            <a:r>
              <a:rPr lang="ru-RU" sz="1100" dirty="0">
                <a:solidFill>
                  <a:prstClr val="black"/>
                </a:solidFill>
              </a:rPr>
              <a:t> или затрат на ремонт. </a:t>
            </a:r>
            <a:endParaRPr lang="en-US" sz="1100" dirty="0">
              <a:solidFill>
                <a:prstClr val="black"/>
              </a:solidFill>
            </a:endParaRPr>
          </a:p>
          <a:p>
            <a:r>
              <a:rPr lang="ru-RU" sz="1100" b="1" baseline="30000" dirty="0">
                <a:solidFill>
                  <a:prstClr val="black"/>
                </a:solidFill>
              </a:rPr>
              <a:t>2 </a:t>
            </a:r>
            <a:r>
              <a:rPr lang="ru-RU" sz="1100" b="1" dirty="0">
                <a:solidFill>
                  <a:prstClr val="black"/>
                </a:solidFill>
              </a:rPr>
              <a:t>Ссылка на чек лист: </a:t>
            </a:r>
            <a:r>
              <a:rPr lang="ru-RU" sz="1100" dirty="0">
                <a:solidFill>
                  <a:prstClr val="black"/>
                </a:solidFill>
              </a:rPr>
              <a:t>ссылка формируется автоматически для перехода к чек-листу по оценке качества оформления расследования.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3 </a:t>
            </a:r>
            <a:r>
              <a:rPr lang="ru-RU" sz="1100" b="1" dirty="0">
                <a:solidFill>
                  <a:prstClr val="black"/>
                </a:solidFill>
              </a:rPr>
              <a:t>Статус: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автоматически, указывается текущий статус по расследованию «В работе» / «Опубликовано».</a:t>
            </a:r>
            <a:endParaRPr lang="en-US" sz="1100" dirty="0">
              <a:solidFill>
                <a:prstClr val="black"/>
              </a:solidFill>
            </a:endParaRPr>
          </a:p>
          <a:p>
            <a:r>
              <a:rPr lang="ru-RU" sz="1100" b="1" baseline="30000" dirty="0">
                <a:solidFill>
                  <a:prstClr val="black"/>
                </a:solidFill>
              </a:rPr>
              <a:t>2 </a:t>
            </a:r>
            <a:r>
              <a:rPr lang="ru-RU" sz="1100" b="1" dirty="0">
                <a:solidFill>
                  <a:prstClr val="black"/>
                </a:solidFill>
              </a:rPr>
              <a:t>Ссылка на 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извлеченный (</a:t>
            </a:r>
            <a:r>
              <a:rPr lang="ru-RU" sz="1100" b="1" dirty="0">
                <a:solidFill>
                  <a:prstClr val="black"/>
                </a:solidFill>
              </a:rPr>
              <a:t>изученный) урок: </a:t>
            </a:r>
            <a:r>
              <a:rPr lang="ru-RU" sz="1100" dirty="0">
                <a:solidFill>
                  <a:prstClr val="black"/>
                </a:solidFill>
              </a:rPr>
              <a:t>ссылка формируется автоматически для </a:t>
            </a:r>
            <a:r>
              <a:rPr lang="ru-RU" sz="11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перехода к</a:t>
            </a: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карточке извлеченного урока. Требования к заполнению карточки извлеченного урока описаны в разделе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hlinkClick r:id="rId28" action="ppaction://hlinksldjump"/>
              </a:rPr>
              <a:t>3.7. «Порядок оформления извлеченного урока».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заполнению других вкладок карточки анализа коренных причин: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«Описание» =&gt;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«</a:t>
            </a:r>
            <a:r>
              <a:rPr lang="ru-RU" sz="1100" b="1" baseline="30000" dirty="0">
                <a:solidFill>
                  <a:prstClr val="black"/>
                </a:solidFill>
              </a:rPr>
              <a:t>2</a:t>
            </a:r>
            <a:r>
              <a:rPr lang="ru-RU" sz="1100" b="1" dirty="0">
                <a:solidFill>
                  <a:prstClr val="black"/>
                </a:solidFill>
              </a:rPr>
              <a:t>Мастер» =&gt; «</a:t>
            </a:r>
            <a:r>
              <a:rPr lang="ru-RU" sz="1100" b="1" baseline="30000" dirty="0">
                <a:solidFill>
                  <a:prstClr val="black"/>
                </a:solidFill>
              </a:rPr>
              <a:t>2</a:t>
            </a:r>
            <a:r>
              <a:rPr lang="ru-RU" sz="1100" b="1" dirty="0">
                <a:solidFill>
                  <a:prstClr val="black"/>
                </a:solidFill>
              </a:rPr>
              <a:t>СУР»: </a:t>
            </a:r>
            <a:r>
              <a:rPr lang="ru-RU" sz="1100" dirty="0">
                <a:solidFill>
                  <a:prstClr val="black"/>
                </a:solidFill>
              </a:rPr>
              <a:t>Заполняется автоматически при условии, что заполнена ссылка СУР.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Сведения о пострадавшем: </a:t>
            </a:r>
            <a:r>
              <a:rPr lang="ru-RU" sz="1100" dirty="0">
                <a:solidFill>
                  <a:prstClr val="black"/>
                </a:solidFill>
              </a:rPr>
              <a:t>заполняется при проведении расследования с микротравмами.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«</a:t>
            </a:r>
            <a:r>
              <a:rPr lang="ru-RU" sz="1100" b="1" dirty="0" err="1">
                <a:solidFill>
                  <a:prstClr val="black"/>
                </a:solidFill>
              </a:rPr>
              <a:t>Описание</a:t>
            </a:r>
            <a:r>
              <a:rPr lang="ru-RU" sz="1100" b="1" baseline="30000" dirty="0" err="1">
                <a:solidFill>
                  <a:prstClr val="black"/>
                </a:solidFill>
              </a:rPr>
              <a:t>М</a:t>
            </a:r>
            <a:r>
              <a:rPr lang="ru-RU" sz="1100" b="1" dirty="0">
                <a:solidFill>
                  <a:prstClr val="black"/>
                </a:solidFill>
              </a:rPr>
              <a:t> / </a:t>
            </a:r>
            <a:r>
              <a:rPr lang="ru-RU" sz="1100" b="1" dirty="0" err="1">
                <a:solidFill>
                  <a:prstClr val="black"/>
                </a:solidFill>
              </a:rPr>
              <a:t>Определение</a:t>
            </a:r>
            <a:r>
              <a:rPr lang="ru-RU" sz="1100" b="1" baseline="30000" dirty="0" err="1">
                <a:solidFill>
                  <a:prstClr val="black"/>
                </a:solidFill>
              </a:rPr>
              <a:t>С</a:t>
            </a:r>
            <a:r>
              <a:rPr lang="ru-RU" sz="1100" b="1" dirty="0">
                <a:solidFill>
                  <a:prstClr val="black"/>
                </a:solidFill>
              </a:rPr>
              <a:t>» =&gt;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«</a:t>
            </a:r>
            <a:r>
              <a:rPr lang="ru-RU" sz="1100" b="1" dirty="0" err="1">
                <a:solidFill>
                  <a:prstClr val="black"/>
                </a:solidFill>
              </a:rPr>
              <a:t>Параметры</a:t>
            </a:r>
            <a:r>
              <a:rPr lang="ru-RU" sz="1100" b="1" baseline="30000" dirty="0" err="1">
                <a:solidFill>
                  <a:prstClr val="black"/>
                </a:solidFill>
              </a:rPr>
              <a:t>М</a:t>
            </a:r>
            <a:r>
              <a:rPr lang="ru-RU" sz="1100" b="1" baseline="30000" dirty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/ Рабочая </a:t>
            </a:r>
            <a:r>
              <a:rPr lang="ru-RU" sz="1100" b="1" dirty="0" err="1">
                <a:solidFill>
                  <a:prstClr val="black"/>
                </a:solidFill>
              </a:rPr>
              <a:t>группа</a:t>
            </a:r>
            <a:r>
              <a:rPr lang="ru-RU" sz="1100" b="1" baseline="30000" dirty="0" err="1">
                <a:solidFill>
                  <a:prstClr val="black"/>
                </a:solidFill>
              </a:rPr>
              <a:t>С</a:t>
            </a:r>
            <a:r>
              <a:rPr lang="ru-RU" sz="1100" b="1" dirty="0">
                <a:solidFill>
                  <a:prstClr val="black"/>
                </a:solidFill>
              </a:rPr>
              <a:t>»: </a:t>
            </a:r>
            <a:r>
              <a:rPr lang="ru-RU" sz="1100" dirty="0">
                <a:solidFill>
                  <a:prstClr val="black"/>
                </a:solidFill>
              </a:rPr>
              <a:t>В расследовании указываются сотрудники с присвоением ролей: Куратор расследования, Председатель комиссии, Эксперт </a:t>
            </a:r>
            <a:r>
              <a:rPr lang="ru-RU" sz="1100" dirty="0" err="1">
                <a:solidFill>
                  <a:prstClr val="black"/>
                </a:solidFill>
              </a:rPr>
              <a:t>ФЭП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КЦ</a:t>
            </a:r>
            <a:r>
              <a:rPr lang="ru-RU" sz="1100" dirty="0">
                <a:solidFill>
                  <a:prstClr val="black"/>
                </a:solidFill>
              </a:rPr>
              <a:t>, Главный аналитик. Остальным присваивается роль «Участники группы», включающая членов комиссии, специалистов, задействованных в расследовании, и ответственных за исполнение мероприятий.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«Связанные </a:t>
            </a:r>
            <a:r>
              <a:rPr lang="ru-RU" sz="1100" b="1" dirty="0" err="1">
                <a:solidFill>
                  <a:prstClr val="black"/>
                </a:solidFill>
              </a:rPr>
              <a:t>активы</a:t>
            </a:r>
            <a:r>
              <a:rPr lang="ru-RU" sz="1100" b="1" baseline="30000" dirty="0" err="1">
                <a:solidFill>
                  <a:prstClr val="black"/>
                </a:solidFill>
              </a:rPr>
              <a:t>М</a:t>
            </a:r>
            <a:r>
              <a:rPr lang="ru-RU" sz="1100" b="1" dirty="0">
                <a:solidFill>
                  <a:prstClr val="black"/>
                </a:solidFill>
              </a:rPr>
              <a:t>» / «</a:t>
            </a:r>
            <a:r>
              <a:rPr lang="ru-RU" sz="1100" b="1" dirty="0" err="1">
                <a:solidFill>
                  <a:prstClr val="black"/>
                </a:solidFill>
              </a:rPr>
              <a:t>Определение</a:t>
            </a:r>
            <a:r>
              <a:rPr lang="ru-RU" sz="1100" b="1" baseline="30000" dirty="0" err="1">
                <a:solidFill>
                  <a:prstClr val="black"/>
                </a:solidFill>
              </a:rPr>
              <a:t>С</a:t>
            </a:r>
            <a:r>
              <a:rPr lang="ru-RU" sz="1100" b="1" dirty="0">
                <a:solidFill>
                  <a:prstClr val="black"/>
                </a:solidFill>
              </a:rPr>
              <a:t>» =</a:t>
            </a:r>
            <a:r>
              <a:rPr lang="en-US" sz="1100" b="1" dirty="0">
                <a:solidFill>
                  <a:prstClr val="black"/>
                </a:solidFill>
              </a:rPr>
              <a:t>&gt; </a:t>
            </a:r>
            <a:r>
              <a:rPr lang="ru-RU" sz="1100" b="1" dirty="0">
                <a:solidFill>
                  <a:prstClr val="black"/>
                </a:solidFill>
              </a:rPr>
              <a:t>«Связанные </a:t>
            </a:r>
            <a:r>
              <a:rPr lang="ru-RU" sz="1100" b="1" dirty="0" err="1">
                <a:solidFill>
                  <a:prstClr val="black"/>
                </a:solidFill>
              </a:rPr>
              <a:t>активы</a:t>
            </a:r>
            <a:r>
              <a:rPr lang="ru-RU" sz="1100" b="1" baseline="30000" dirty="0" err="1">
                <a:solidFill>
                  <a:prstClr val="black"/>
                </a:solidFill>
              </a:rPr>
              <a:t>С</a:t>
            </a:r>
            <a:r>
              <a:rPr lang="ru-RU" sz="1100" b="1" dirty="0">
                <a:solidFill>
                  <a:prstClr val="black"/>
                </a:solidFill>
              </a:rPr>
              <a:t>»: </a:t>
            </a:r>
            <a:r>
              <a:rPr lang="ru-RU" sz="1100" dirty="0">
                <a:solidFill>
                  <a:prstClr val="black"/>
                </a:solidFill>
              </a:rPr>
              <a:t>указывается единица оборудования (не техническое место), на которую оказывали влияние внешние факторы или которая оказала влияние на технологический процесс. Если расследуемое событие связано с несколькими единицами, первая выбирается та, что стала инициатором или внесла наибольший вклад в событие.</a:t>
            </a:r>
          </a:p>
          <a:p>
            <a:r>
              <a:rPr lang="ru-RU" sz="1100" b="1" baseline="30000" dirty="0">
                <a:solidFill>
                  <a:prstClr val="black"/>
                </a:solidFill>
              </a:rPr>
              <a:t>1 </a:t>
            </a:r>
            <a:r>
              <a:rPr lang="ru-RU" sz="1100" b="1" dirty="0">
                <a:solidFill>
                  <a:prstClr val="black"/>
                </a:solidFill>
              </a:rPr>
              <a:t>«Связанные </a:t>
            </a:r>
            <a:r>
              <a:rPr lang="ru-RU" sz="1100" b="1" dirty="0" err="1">
                <a:solidFill>
                  <a:prstClr val="black"/>
                </a:solidFill>
              </a:rPr>
              <a:t>события</a:t>
            </a:r>
            <a:r>
              <a:rPr lang="ru-RU" sz="1100" b="1" baseline="30000" dirty="0" err="1">
                <a:solidFill>
                  <a:prstClr val="black"/>
                </a:solidFill>
              </a:rPr>
              <a:t>М</a:t>
            </a:r>
            <a:r>
              <a:rPr lang="ru-RU" sz="1100" b="1" dirty="0">
                <a:solidFill>
                  <a:prstClr val="black"/>
                </a:solidFill>
              </a:rPr>
              <a:t>» / «</a:t>
            </a:r>
            <a:r>
              <a:rPr lang="ru-RU" sz="1100" b="1" dirty="0" err="1">
                <a:solidFill>
                  <a:prstClr val="black"/>
                </a:solidFill>
              </a:rPr>
              <a:t>Определение</a:t>
            </a:r>
            <a:r>
              <a:rPr lang="ru-RU" sz="1100" b="1" baseline="30000" dirty="0" err="1">
                <a:solidFill>
                  <a:prstClr val="black"/>
                </a:solidFill>
              </a:rPr>
              <a:t>С</a:t>
            </a:r>
            <a:r>
              <a:rPr lang="ru-RU" sz="1100" b="1" dirty="0">
                <a:solidFill>
                  <a:prstClr val="black"/>
                </a:solidFill>
              </a:rPr>
              <a:t>» =</a:t>
            </a:r>
            <a:r>
              <a:rPr lang="en-US" sz="1100" b="1" dirty="0">
                <a:solidFill>
                  <a:prstClr val="black"/>
                </a:solidFill>
              </a:rPr>
              <a:t>&gt; </a:t>
            </a:r>
            <a:r>
              <a:rPr lang="ru-RU" sz="1100" b="1" dirty="0">
                <a:solidFill>
                  <a:prstClr val="black"/>
                </a:solidFill>
              </a:rPr>
              <a:t>«Связанные </a:t>
            </a:r>
            <a:r>
              <a:rPr lang="ru-RU" sz="1100" b="1" dirty="0" err="1">
                <a:solidFill>
                  <a:prstClr val="black"/>
                </a:solidFill>
              </a:rPr>
              <a:t>события</a:t>
            </a:r>
            <a:r>
              <a:rPr lang="ru-RU" sz="1100" b="1" baseline="30000" dirty="0" err="1">
                <a:solidFill>
                  <a:prstClr val="black"/>
                </a:solidFill>
              </a:rPr>
              <a:t>С</a:t>
            </a:r>
            <a:r>
              <a:rPr lang="ru-RU" sz="1100" b="1" dirty="0">
                <a:solidFill>
                  <a:prstClr val="black"/>
                </a:solidFill>
              </a:rPr>
              <a:t>»: </a:t>
            </a:r>
            <a:r>
              <a:rPr lang="ru-RU" sz="1100" dirty="0">
                <a:solidFill>
                  <a:prstClr val="black"/>
                </a:solidFill>
              </a:rPr>
              <a:t>указываются события, по которым осуществляется расследование.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9844" y="6151345"/>
            <a:ext cx="9837211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ru-RU" b="0" baseline="30000" dirty="0">
                <a:solidFill>
                  <a:schemeClr val="tx1"/>
                </a:solidFill>
              </a:rPr>
              <a:t>1 </a:t>
            </a:r>
            <a:r>
              <a:rPr lang="ru-RU" sz="800" b="0" dirty="0">
                <a:solidFill>
                  <a:schemeClr val="tx1"/>
                </a:solidFill>
              </a:rPr>
              <a:t>Доступны поля в </a:t>
            </a:r>
            <a:r>
              <a:rPr lang="ru-RU" sz="800" b="0" dirty="0" err="1">
                <a:solidFill>
                  <a:schemeClr val="tx1"/>
                </a:solidFill>
              </a:rPr>
              <a:t>ИС</a:t>
            </a:r>
            <a:r>
              <a:rPr lang="ru-RU" sz="800" b="0" dirty="0">
                <a:solidFill>
                  <a:schemeClr val="tx1"/>
                </a:solidFill>
              </a:rPr>
              <a:t> </a:t>
            </a:r>
            <a:r>
              <a:rPr lang="en-US" sz="800" b="0" dirty="0" err="1">
                <a:solidFill>
                  <a:schemeClr val="tx1"/>
                </a:solidFill>
              </a:rPr>
              <a:t>Meridium</a:t>
            </a:r>
            <a:r>
              <a:rPr lang="en-US" sz="800" b="0" dirty="0">
                <a:solidFill>
                  <a:schemeClr val="tx1"/>
                </a:solidFill>
              </a:rPr>
              <a:t> &amp; </a:t>
            </a:r>
            <a:r>
              <a:rPr lang="ru-RU" sz="800" b="0" dirty="0" err="1">
                <a:solidFill>
                  <a:schemeClr val="tx1"/>
                </a:solidFill>
              </a:rPr>
              <a:t>СУПРА</a:t>
            </a:r>
            <a:endParaRPr lang="ru-RU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2 </a:t>
            </a:r>
            <a:r>
              <a:rPr lang="ru-RU" sz="800" b="0" dirty="0">
                <a:solidFill>
                  <a:schemeClr val="tx1"/>
                </a:solidFill>
              </a:rPr>
              <a:t>Доступны поля только в </a:t>
            </a:r>
            <a:r>
              <a:rPr lang="ru-RU" sz="800" b="0" dirty="0" err="1">
                <a:solidFill>
                  <a:schemeClr val="tx1"/>
                </a:solidFill>
              </a:rPr>
              <a:t>ИС</a:t>
            </a:r>
            <a:r>
              <a:rPr lang="ru-RU" sz="800" b="0" dirty="0">
                <a:solidFill>
                  <a:schemeClr val="tx1"/>
                </a:solidFill>
              </a:rPr>
              <a:t> </a:t>
            </a:r>
            <a:r>
              <a:rPr lang="en-US" sz="800" b="0" dirty="0" err="1">
                <a:solidFill>
                  <a:schemeClr val="tx1"/>
                </a:solidFill>
              </a:rPr>
              <a:t>Meridium</a:t>
            </a:r>
            <a:endParaRPr lang="ru-RU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3</a:t>
            </a:r>
            <a:r>
              <a:rPr lang="ru-RU" sz="800" b="0" dirty="0">
                <a:solidFill>
                  <a:schemeClr val="tx1"/>
                </a:solidFill>
              </a:rPr>
              <a:t> Доступны поля только в </a:t>
            </a:r>
            <a:r>
              <a:rPr lang="ru-RU" sz="800" b="0" dirty="0" err="1">
                <a:solidFill>
                  <a:schemeClr val="tx1"/>
                </a:solidFill>
              </a:rPr>
              <a:t>ИС</a:t>
            </a:r>
            <a:r>
              <a:rPr lang="ru-RU" sz="800" b="0" dirty="0">
                <a:solidFill>
                  <a:schemeClr val="tx1"/>
                </a:solidFill>
              </a:rPr>
              <a:t> </a:t>
            </a:r>
            <a:r>
              <a:rPr lang="ru-RU" sz="800" b="0" dirty="0" err="1">
                <a:solidFill>
                  <a:schemeClr val="tx1"/>
                </a:solidFill>
              </a:rPr>
              <a:t>СУПРА</a:t>
            </a:r>
            <a:endParaRPr lang="en-US" sz="800" b="0" baseline="300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М </a:t>
            </a:r>
            <a:r>
              <a:rPr lang="ru-RU" sz="800" b="0" dirty="0">
                <a:solidFill>
                  <a:schemeClr val="tx1"/>
                </a:solidFill>
              </a:rPr>
              <a:t>Наименование поля в </a:t>
            </a:r>
            <a:r>
              <a:rPr lang="ru-RU" sz="800" b="0" dirty="0" err="1">
                <a:solidFill>
                  <a:schemeClr val="tx1"/>
                </a:solidFill>
              </a:rPr>
              <a:t>Меридиум</a:t>
            </a:r>
            <a:endParaRPr lang="ru-RU" sz="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800" b="0" baseline="30000" dirty="0">
                <a:solidFill>
                  <a:schemeClr val="tx1"/>
                </a:solidFill>
              </a:rPr>
              <a:t>С</a:t>
            </a:r>
            <a:r>
              <a:rPr lang="ru-RU" sz="800" b="0" dirty="0">
                <a:solidFill>
                  <a:schemeClr val="tx1"/>
                </a:solidFill>
              </a:rPr>
              <a:t> Наименование поля в </a:t>
            </a:r>
            <a:r>
              <a:rPr lang="ru-RU" sz="800" b="0" dirty="0" err="1">
                <a:solidFill>
                  <a:schemeClr val="tx1"/>
                </a:solidFill>
              </a:rPr>
              <a:t>СУПРА</a:t>
            </a:r>
            <a:endParaRPr lang="ru-RU" sz="800" b="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3"/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5" imgW="353" imgH="353" progId="TCLayout.ActiveDocument.1">
                  <p:embed/>
                </p:oleObj>
              </mc:Choice>
              <mc:Fallback>
                <p:oleObj name="Слайд think-cell" r:id="rId25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</a:t>
            </a:r>
            <a:r>
              <a:rPr lang="ru-RU" sz="1200" b="1" dirty="0"/>
              <a:t> 3.2.2 Порядок сбора данных для подтверждения гипотез и проведения интервью для человеческого фактора</a:t>
            </a:r>
            <a:endParaRPr lang="ru-RU" sz="1200" b="1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9841" y="801786"/>
            <a:ext cx="11590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/>
              <a:t>Чек-лист для проведения интервью (шаг 1)</a:t>
            </a:r>
            <a:endParaRPr lang="ru-RU" sz="1100" kern="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4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2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9838" y="1197773"/>
          <a:ext cx="11590656" cy="505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683">
                  <a:extLst>
                    <a:ext uri="{9D8B030D-6E8A-4147-A177-3AD203B41FA5}">
                      <a16:colId xmlns:a16="http://schemas.microsoft.com/office/drawing/2014/main" val="1648310023"/>
                    </a:ext>
                  </a:extLst>
                </a:gridCol>
                <a:gridCol w="1521152">
                  <a:extLst>
                    <a:ext uri="{9D8B030D-6E8A-4147-A177-3AD203B41FA5}">
                      <a16:colId xmlns:a16="http://schemas.microsoft.com/office/drawing/2014/main" val="3145057978"/>
                    </a:ext>
                  </a:extLst>
                </a:gridCol>
                <a:gridCol w="3845607">
                  <a:extLst>
                    <a:ext uri="{9D8B030D-6E8A-4147-A177-3AD203B41FA5}">
                      <a16:colId xmlns:a16="http://schemas.microsoft.com/office/drawing/2014/main" val="1797589053"/>
                    </a:ext>
                  </a:extLst>
                </a:gridCol>
                <a:gridCol w="1167652">
                  <a:extLst>
                    <a:ext uri="{9D8B030D-6E8A-4147-A177-3AD203B41FA5}">
                      <a16:colId xmlns:a16="http://schemas.microsoft.com/office/drawing/2014/main" val="1343352423"/>
                    </a:ext>
                  </a:extLst>
                </a:gridCol>
                <a:gridCol w="1846281">
                  <a:extLst>
                    <a:ext uri="{9D8B030D-6E8A-4147-A177-3AD203B41FA5}">
                      <a16:colId xmlns:a16="http://schemas.microsoft.com/office/drawing/2014/main" val="2079904129"/>
                    </a:ext>
                  </a:extLst>
                </a:gridCol>
                <a:gridCol w="1846281">
                  <a:extLst>
                    <a:ext uri="{9D8B030D-6E8A-4147-A177-3AD203B41FA5}">
                      <a16:colId xmlns:a16="http://schemas.microsoft.com/office/drawing/2014/main" val="1794492343"/>
                    </a:ext>
                  </a:extLst>
                </a:gridCol>
              </a:tblGrid>
              <a:tr h="400291">
                <a:tc>
                  <a:txBody>
                    <a:bodyPr/>
                    <a:lstStyle/>
                    <a:p>
                      <a:r>
                        <a:rPr lang="ru-RU" sz="1200" dirty="0"/>
                        <a:t>Элемент для проверки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Признаки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Вопросы </a:t>
                      </a:r>
                      <a:r>
                        <a:rPr lang="ru-RU" sz="900" b="0" i="1" dirty="0"/>
                        <a:t>(необходимо</a:t>
                      </a:r>
                      <a:r>
                        <a:rPr lang="ru-RU" sz="900" b="0" i="1" baseline="0" dirty="0"/>
                        <a:t> адаптировать в рамках подготовки к интервью)</a:t>
                      </a:r>
                      <a:endParaRPr lang="ru-RU" sz="9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Наблюдения </a:t>
                      </a:r>
                      <a:r>
                        <a:rPr lang="ru-RU" sz="900" b="0" i="1" dirty="0"/>
                        <a:t>(ответы и действия респондента)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Подтверждение элемента </a:t>
                      </a:r>
                      <a:r>
                        <a:rPr lang="ru-RU" sz="800" b="0" i="1" dirty="0"/>
                        <a:t>(заполнить после интервью по итогам анализа всех ответов)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Комментарии и рекомендации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67958"/>
                  </a:ext>
                </a:extLst>
              </a:tr>
              <a:tr h="1784760">
                <a:tc rowSpan="2">
                  <a:txBody>
                    <a:bodyPr/>
                    <a:lstStyle/>
                    <a:p>
                      <a:r>
                        <a:rPr lang="ru-RU" sz="1050" b="1" dirty="0"/>
                        <a:t>Проверка наличия компетенции</a:t>
                      </a:r>
                      <a:r>
                        <a:rPr lang="ru-RU" sz="1050" b="1" baseline="30000" dirty="0"/>
                        <a:t>1</a:t>
                      </a:r>
                      <a:r>
                        <a:rPr lang="ru-RU" sz="1050" b="1" dirty="0"/>
                        <a:t> </a:t>
                      </a:r>
                      <a:r>
                        <a:rPr lang="ru-RU" sz="1050" dirty="0"/>
                        <a:t>(знаний, понимания</a:t>
                      </a:r>
                      <a:r>
                        <a:rPr lang="ru-RU" sz="1050" baseline="0" dirty="0"/>
                        <a:t> последствий,</a:t>
                      </a:r>
                      <a:r>
                        <a:rPr lang="ru-RU" sz="1050" dirty="0"/>
                        <a:t> навыков)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i="0" baseline="0" dirty="0"/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0" baseline="0" dirty="0"/>
                        <a:t>Тип ЧФ:</a:t>
                      </a:r>
                      <a:r>
                        <a:rPr lang="ru-RU" sz="1050" i="1" baseline="0" dirty="0"/>
                        <a:t>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baseline="0" dirty="0"/>
                        <a:t>НЕОСОЗНАННАЯ ОШИБКА - ОШИБКА В РЕШЕНИИ 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50" dirty="0"/>
                        <a:t>Сотрудник подтверждает и демонстрирует знания и навыки, необходимые для правильного выполнения задачи или действия, понимание возможных последствий неправильного действия или решения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Расскажите с какой целью выполняется данная операция или принимается данное решение?</a:t>
                      </a:r>
                    </a:p>
                    <a:p>
                      <a:r>
                        <a:rPr lang="ru-RU" sz="1050" dirty="0"/>
                        <a:t>Насколько</a:t>
                      </a:r>
                      <a:r>
                        <a:rPr lang="ru-RU" sz="1050" baseline="0" dirty="0"/>
                        <a:t> Вам была знакома выполняемая операция? Как часто Вы выполняете эту операцию или как часто ее выполняют в Вашем присутствии? </a:t>
                      </a:r>
                    </a:p>
                    <a:p>
                      <a:r>
                        <a:rPr lang="ru-RU" sz="1050" baseline="0" dirty="0"/>
                        <a:t>Принимали ли Вы раньше аналогичные решения? С каким результатом?</a:t>
                      </a:r>
                    </a:p>
                    <a:p>
                      <a:r>
                        <a:rPr lang="ru-RU" sz="1050" baseline="0" dirty="0"/>
                        <a:t>Насколько выполняемая операция или принимаемое решение сложное?</a:t>
                      </a:r>
                    </a:p>
                    <a:p>
                      <a:r>
                        <a:rPr lang="ru-RU" sz="1050" baseline="0" dirty="0"/>
                        <a:t>Какой правильный порядок выполнении данной операции? Какие критерии принятия правильного решения Вы знаете? В каких документах приведены данные требования?</a:t>
                      </a:r>
                    </a:p>
                    <a:p>
                      <a:r>
                        <a:rPr lang="ru-RU" sz="1050" baseline="0" dirty="0"/>
                        <a:t>К каким еще последствиям могли привести неверные действия или решение?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В чем Вы ошиблись по Вашему мнению? Почему Вы</a:t>
                      </a:r>
                      <a:r>
                        <a:rPr lang="ru-RU" sz="1050" baseline="0" dirty="0"/>
                        <a:t> поступили именно так?</a:t>
                      </a:r>
                      <a:endParaRPr lang="ru-RU" sz="1050" dirty="0"/>
                    </a:p>
                    <a:p>
                      <a:r>
                        <a:rPr lang="ru-RU" sz="1050" baseline="0" dirty="0"/>
                        <a:t>Какое обучение вы проходили и когда?</a:t>
                      </a:r>
                    </a:p>
                    <a:p>
                      <a:r>
                        <a:rPr lang="ru-RU" sz="1050" baseline="0" dirty="0"/>
                        <a:t>Как и когда отрабатывали навыки?</a:t>
                      </a:r>
                    </a:p>
                    <a:p>
                      <a:r>
                        <a:rPr lang="ru-RU" sz="1050" baseline="0" dirty="0"/>
                        <a:t>Кто и когда контролировал Ваши знания и навыки? Какой результат?</a:t>
                      </a:r>
                    </a:p>
                    <a:p>
                      <a:r>
                        <a:rPr lang="ru-RU" sz="1050" baseline="0" dirty="0"/>
                        <a:t>Каких знаний или навыков по Вашему мнению Вам не хватило для правильных действий или принятия правильного решения?</a:t>
                      </a:r>
                    </a:p>
                    <a:p>
                      <a:r>
                        <a:rPr lang="ru-RU" sz="1050" baseline="0" dirty="0"/>
                        <a:t>Известны ли Вам похожие ситуации? Откуда Вы узнали о них?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i="1" dirty="0"/>
                        <a:t>Заполнить по итогам интервью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i="0" dirty="0"/>
                    </a:p>
                    <a:p>
                      <a:endParaRPr lang="ru-RU" sz="1000" i="0" dirty="0"/>
                    </a:p>
                    <a:p>
                      <a:endParaRPr lang="ru-RU" sz="1000" i="0" dirty="0"/>
                    </a:p>
                    <a:p>
                      <a:endParaRPr lang="ru-RU" sz="1000" i="0" dirty="0"/>
                    </a:p>
                    <a:p>
                      <a:r>
                        <a:rPr lang="ru-RU" sz="1000" i="0" dirty="0"/>
                        <a:t>НЕТ         </a:t>
                      </a:r>
                    </a:p>
                    <a:p>
                      <a:endParaRPr lang="ru-RU" sz="1000" i="0" dirty="0"/>
                    </a:p>
                    <a:p>
                      <a:endParaRPr lang="ru-RU" sz="1000" i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/>
                        <a:t>Тип ЧФ:</a:t>
                      </a:r>
                      <a:r>
                        <a:rPr lang="ru-RU" sz="1000" i="1" baseline="0" dirty="0"/>
                        <a:t>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/>
                        <a:t>НЕОСОЗНАННАЯ ОШИБКА - ОШИБКА В РЕШЕНИИ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>
                          <a:solidFill>
                            <a:srgbClr val="00B050"/>
                          </a:solidFill>
                        </a:rPr>
                        <a:t>подтвержден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1" baseline="0" dirty="0"/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baseline="0" dirty="0"/>
                        <a:t>зафиксировать гипотезы о причинах для проработки;</a:t>
                      </a:r>
                      <a:endParaRPr lang="ru-RU" sz="1000" i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000" i="1" baseline="0" dirty="0"/>
                        <a:t>предложения по дальнейшим шагам по проверке гипотез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36112"/>
                  </a:ext>
                </a:extLst>
              </a:tr>
              <a:tr h="2429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B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/>
                        <a:t>Тип ЧФ:</a:t>
                      </a:r>
                      <a:r>
                        <a:rPr lang="ru-RU" sz="1000" i="1" baseline="0" dirty="0"/>
                        <a:t>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/>
                        <a:t>НЕОСОЗНАННАЯ ОШИБКА - ОШИБКА В РЕШЕНИИ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>
                          <a:solidFill>
                            <a:srgbClr val="FF0000"/>
                          </a:solidFill>
                        </a:rPr>
                        <a:t>не подтвержден</a:t>
                      </a:r>
                    </a:p>
                    <a:p>
                      <a:endParaRPr lang="ru-RU" sz="1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Провести проверку</a:t>
                      </a:r>
                      <a:r>
                        <a:rPr lang="ru-RU" sz="1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других типов ЧФ: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Неосознанная ошибка - Ошибка действия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Осознанное нарушение (Исключительное, Ситуационное, Привычное)</a:t>
                      </a:r>
                      <a:endParaRPr lang="ru-RU" sz="1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37437"/>
                  </a:ext>
                </a:extLst>
              </a:tr>
            </a:tbl>
          </a:graphicData>
        </a:graphic>
      </p:graphicFrame>
      <p:sp>
        <p:nvSpPr>
          <p:cNvPr id="71" name="Текст 4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670925" y="2557463"/>
            <a:ext cx="188913" cy="1889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867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6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333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67" dirty="0">
                <a:solidFill>
                  <a:schemeClr val="tx2"/>
                </a:solidFill>
                <a:latin typeface="+mn-lt"/>
              </a:defRPr>
            </a:lvl5pPr>
            <a:lvl6pPr marL="2335202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37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70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04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Font typeface="Wingdings" charset="2"/>
            </a:pPr>
            <a:r>
              <a:rPr lang="ru-RU" kern="0">
                <a:sym typeface="Wingdings" panose="05000000000000000000" pitchFamily="2" charset="2"/>
              </a:rPr>
              <a:t></a:t>
            </a:r>
            <a:endParaRPr lang="ru-RU" kern="0" dirty="0">
              <a:sym typeface="Wingdings" panose="05000000000000000000" pitchFamily="2" charset="2"/>
            </a:endParaRPr>
          </a:p>
        </p:txBody>
      </p:sp>
      <p:sp>
        <p:nvSpPr>
          <p:cNvPr id="75" name="Текст 4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670925" y="4473575"/>
            <a:ext cx="188913" cy="1889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867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6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333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67" dirty="0">
                <a:solidFill>
                  <a:schemeClr val="tx2"/>
                </a:solidFill>
                <a:latin typeface="+mn-lt"/>
              </a:defRPr>
            </a:lvl5pPr>
            <a:lvl6pPr marL="2335202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37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70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04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Font typeface="Wingdings" charset="2"/>
            </a:pPr>
            <a:r>
              <a:rPr lang="ru-RU" kern="0">
                <a:sym typeface="Wingdings" panose="05000000000000000000" pitchFamily="2" charset="2"/>
              </a:rPr>
              <a:t></a:t>
            </a:r>
            <a:endParaRPr lang="ru-RU" kern="0" dirty="0">
              <a:sym typeface="Wingdings" panose="05000000000000000000" pitchFamily="2" charset="2"/>
            </a:endParaRPr>
          </a:p>
        </p:txBody>
      </p:sp>
      <p:sp>
        <p:nvSpPr>
          <p:cNvPr id="76" name="Стрелка вправо 75"/>
          <p:cNvSpPr/>
          <p:nvPr/>
        </p:nvSpPr>
        <p:spPr bwMode="auto">
          <a:xfrm>
            <a:off x="8985381" y="2523926"/>
            <a:ext cx="1037266" cy="255109"/>
          </a:xfrm>
          <a:prstGeom prst="rightArrow">
            <a:avLst>
              <a:gd name="adj1" fmla="val 50000"/>
              <a:gd name="adj2" fmla="val 1002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Стрелка вправо 78"/>
          <p:cNvSpPr/>
          <p:nvPr/>
        </p:nvSpPr>
        <p:spPr bwMode="auto">
          <a:xfrm>
            <a:off x="8976835" y="4423554"/>
            <a:ext cx="1037266" cy="255109"/>
          </a:xfrm>
          <a:prstGeom prst="rightArrow">
            <a:avLst>
              <a:gd name="adj1" fmla="val 50000"/>
              <a:gd name="adj2" fmla="val 1002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779" y="6356802"/>
            <a:ext cx="10509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/>
              <a:t>1</a:t>
            </a:r>
            <a:r>
              <a:rPr lang="ru-RU" sz="1000" dirty="0"/>
              <a:t> Рекомендуется вовлечение эксперта в области необходимых компетенции для проведения интервью или подтверждения его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781362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5" imgW="353" imgH="353" progId="TCLayout.ActiveDocument.1">
                  <p:embed/>
                </p:oleObj>
              </mc:Choice>
              <mc:Fallback>
                <p:oleObj name="Слайд think-cell" r:id="rId25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/>
              <a:t> 3.2.2 Порядок сбора данных для подтверждения гипотез и проведения интервью для человеческого фактора</a:t>
            </a:r>
            <a:endParaRPr lang="ru-RU" sz="1200" b="1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9841" y="801786"/>
            <a:ext cx="11590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/>
              <a:t>Чек-лист для проведения интервью (шаг 2)</a:t>
            </a:r>
            <a:endParaRPr lang="ru-RU" sz="1100" kern="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4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2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07142"/>
              </p:ext>
            </p:extLst>
          </p:nvPr>
        </p:nvGraphicFramePr>
        <p:xfrm>
          <a:off x="319838" y="1074684"/>
          <a:ext cx="11590656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683">
                  <a:extLst>
                    <a:ext uri="{9D8B030D-6E8A-4147-A177-3AD203B41FA5}">
                      <a16:colId xmlns:a16="http://schemas.microsoft.com/office/drawing/2014/main" val="1648310023"/>
                    </a:ext>
                  </a:extLst>
                </a:gridCol>
                <a:gridCol w="1521152">
                  <a:extLst>
                    <a:ext uri="{9D8B030D-6E8A-4147-A177-3AD203B41FA5}">
                      <a16:colId xmlns:a16="http://schemas.microsoft.com/office/drawing/2014/main" val="3145057978"/>
                    </a:ext>
                  </a:extLst>
                </a:gridCol>
                <a:gridCol w="3845607">
                  <a:extLst>
                    <a:ext uri="{9D8B030D-6E8A-4147-A177-3AD203B41FA5}">
                      <a16:colId xmlns:a16="http://schemas.microsoft.com/office/drawing/2014/main" val="1797589053"/>
                    </a:ext>
                  </a:extLst>
                </a:gridCol>
                <a:gridCol w="1167652">
                  <a:extLst>
                    <a:ext uri="{9D8B030D-6E8A-4147-A177-3AD203B41FA5}">
                      <a16:colId xmlns:a16="http://schemas.microsoft.com/office/drawing/2014/main" val="1343352423"/>
                    </a:ext>
                  </a:extLst>
                </a:gridCol>
                <a:gridCol w="1846281">
                  <a:extLst>
                    <a:ext uri="{9D8B030D-6E8A-4147-A177-3AD203B41FA5}">
                      <a16:colId xmlns:a16="http://schemas.microsoft.com/office/drawing/2014/main" val="2079904129"/>
                    </a:ext>
                  </a:extLst>
                </a:gridCol>
                <a:gridCol w="1846281">
                  <a:extLst>
                    <a:ext uri="{9D8B030D-6E8A-4147-A177-3AD203B41FA5}">
                      <a16:colId xmlns:a16="http://schemas.microsoft.com/office/drawing/2014/main" val="1794492343"/>
                    </a:ext>
                  </a:extLst>
                </a:gridCol>
              </a:tblGrid>
              <a:tr h="400291">
                <a:tc>
                  <a:txBody>
                    <a:bodyPr/>
                    <a:lstStyle/>
                    <a:p>
                      <a:r>
                        <a:rPr lang="ru-RU" sz="1200" dirty="0"/>
                        <a:t>Элемент для проверки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Признаки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Вопросы </a:t>
                      </a:r>
                      <a:r>
                        <a:rPr lang="ru-RU" sz="900" b="0" i="1" dirty="0"/>
                        <a:t>(необходимо</a:t>
                      </a:r>
                      <a:r>
                        <a:rPr lang="ru-RU" sz="900" b="0" i="1" baseline="0" dirty="0"/>
                        <a:t> адаптировать в рамках подготовки к интервью)</a:t>
                      </a:r>
                      <a:endParaRPr lang="ru-RU" sz="9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Наблюдения </a:t>
                      </a:r>
                      <a:r>
                        <a:rPr lang="ru-RU" sz="900" b="0" i="1" dirty="0"/>
                        <a:t>(ответы и действия респондента)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Подтверждение элемента </a:t>
                      </a:r>
                      <a:r>
                        <a:rPr lang="ru-RU" sz="800" b="0" i="1" dirty="0"/>
                        <a:t>(заполнить после интервью по итогам анализа всех ответов)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Комментарии и рекомендации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67958"/>
                  </a:ext>
                </a:extLst>
              </a:tr>
              <a:tr h="1784760">
                <a:tc rowSpan="2">
                  <a:txBody>
                    <a:bodyPr/>
                    <a:lstStyle/>
                    <a:p>
                      <a:r>
                        <a:rPr lang="ru-RU" sz="1050" b="1" dirty="0"/>
                        <a:t>Проверка влияния </a:t>
                      </a:r>
                      <a:r>
                        <a:rPr lang="ru-RU" sz="1050" b="1" dirty="0" err="1"/>
                        <a:t>психо</a:t>
                      </a:r>
                      <a:r>
                        <a:rPr lang="ru-RU" sz="1050" b="1" dirty="0"/>
                        <a:t>-физиологическо-</a:t>
                      </a:r>
                      <a:r>
                        <a:rPr lang="ru-RU" sz="1050" b="1" dirty="0" err="1"/>
                        <a:t>го</a:t>
                      </a:r>
                      <a:r>
                        <a:rPr lang="ru-RU" sz="1050" b="1" baseline="0" dirty="0"/>
                        <a:t> состояния</a:t>
                      </a:r>
                      <a:r>
                        <a:rPr lang="ru-RU" sz="1050" b="1" baseline="30000" dirty="0"/>
                        <a:t>1</a:t>
                      </a:r>
                      <a:r>
                        <a:rPr lang="ru-RU" sz="1050" b="1" baseline="0" dirty="0"/>
                        <a:t> </a:t>
                      </a:r>
                      <a:r>
                        <a:rPr lang="ru-RU" sz="1050" dirty="0"/>
                        <a:t>(соответствие характера работы способностям (внимание и концентрация, скорость реакции, уровень стресса), соответствие требованиям условий</a:t>
                      </a:r>
                      <a:r>
                        <a:rPr lang="ru-RU" sz="1050" baseline="0" dirty="0"/>
                        <a:t> труда и отдыха, наличие ограничений по здоровью, эргономика рабочего места) </a:t>
                      </a:r>
                      <a:endParaRPr lang="ru-RU" sz="1050" dirty="0"/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i="0" baseline="0" dirty="0"/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0" baseline="0" dirty="0"/>
                        <a:t>Тип ЧФ:</a:t>
                      </a:r>
                      <a:r>
                        <a:rPr lang="ru-RU" sz="1050" i="1" baseline="0" dirty="0"/>
                        <a:t>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baseline="0" dirty="0"/>
                        <a:t>НЕОСОЗНАННАЯ ОШИБКА - ОШИБКА ДЕЙСТВИЯ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50" dirty="0"/>
                        <a:t>Сотрудник подтверждает или демонстрирует отклонения от нормального состояния в момент выполнения операции или принятия решения, влияющее на совершение им ошибки </a:t>
                      </a:r>
                      <a:r>
                        <a:rPr lang="ru-RU" sz="1050" baseline="0" dirty="0"/>
                        <a:t>(состояния стресса, спешки, испуга, усталости и т.д.) при этом ранее был продемонстрирован достаточный уровень компетенций.</a:t>
                      </a:r>
                    </a:p>
                    <a:p>
                      <a:r>
                        <a:rPr lang="ru-RU" sz="1050" baseline="0" dirty="0"/>
                        <a:t>Намерения нарушать правила не было. </a:t>
                      </a:r>
                    </a:p>
                    <a:p>
                      <a:endParaRPr lang="ru-RU" sz="1050" baseline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Как Вы себя чувствовали в тот день и последнее время? Опишите свое физическое самочувствие (основные индикаторы: сотрудник говорит о сильной физиологической усталости, о возникающих проблемах со вниманием в последнее время, о неординарном событии во время расследуемой ситуации  и др.)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Как Вы считаете, является ли причиной ошибки ситуативная невнимательность? Было ли у Вас достаточно времени для принятия решения или выполнения операции? Что могло Вас отвлечь?</a:t>
                      </a:r>
                      <a:br>
                        <a:rPr lang="ru-RU" sz="1050" baseline="0" dirty="0"/>
                      </a:br>
                      <a:r>
                        <a:rPr lang="ru-RU" sz="1050" baseline="0" dirty="0"/>
                        <a:t>Что вы чувствовали во время принятия ошибочного решения или неправильного выполнения операции? (индикаторы, испуг, оцепенение, не помню, как пелена перед глазами)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Вы осознавали, что ваши действия или решения в данной ситуации противоречат правилам? </a:t>
                      </a:r>
                      <a:br>
                        <a:rPr lang="ru-RU" sz="1050" baseline="0" dirty="0"/>
                      </a:br>
                      <a:r>
                        <a:rPr lang="ru-RU" sz="1050" baseline="0" dirty="0"/>
                        <a:t>Как вы считаете, возможно ли в данных условиях было правильно определить причины ситуации и принять правильное решение?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Что могло послужить причиной невнимательности?</a:t>
                      </a:r>
                      <a:br>
                        <a:rPr lang="ru-RU" sz="1050" baseline="0" dirty="0"/>
                      </a:br>
                      <a:r>
                        <a:rPr lang="ru-RU" sz="1050" baseline="0" dirty="0"/>
                        <a:t>(варианты – физиологическая усталость, например, после болезни, из-за переработок, дополнительных обязанностей; резкий отвлекающий фактор)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Проявлялось ли похожее состояние в других жизненных или рабочих ситуациях?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Может быть вы сейчас переживаете какой-то особенный период в жизни? (Бурный положительный - Жена рожает и </a:t>
                      </a:r>
                      <a:r>
                        <a:rPr lang="ru-RU" sz="1050" baseline="0" dirty="0" err="1"/>
                        <a:t>др</a:t>
                      </a:r>
                      <a:r>
                        <a:rPr lang="ru-RU" sz="1050" baseline="0" dirty="0"/>
                        <a:t>; или тягостный – утрата близкого и т.д.)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i="1" dirty="0"/>
                        <a:t>Заполнить по итогам интервью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i="0" dirty="0"/>
                    </a:p>
                    <a:p>
                      <a:endParaRPr lang="ru-RU" sz="1000" i="0" dirty="0"/>
                    </a:p>
                    <a:p>
                      <a:endParaRPr lang="ru-RU" sz="1000" i="0" dirty="0"/>
                    </a:p>
                    <a:p>
                      <a:endParaRPr lang="ru-RU" sz="1000" i="0" dirty="0"/>
                    </a:p>
                    <a:p>
                      <a:r>
                        <a:rPr lang="ru-RU" sz="1000" i="0" dirty="0"/>
                        <a:t>ДА         </a:t>
                      </a:r>
                    </a:p>
                    <a:p>
                      <a:endParaRPr lang="ru-RU" sz="1000" i="0" dirty="0"/>
                    </a:p>
                    <a:p>
                      <a:endParaRPr lang="ru-RU" sz="1000" i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/>
                        <a:t>Тип ЧФ:</a:t>
                      </a:r>
                      <a:r>
                        <a:rPr lang="ru-RU" sz="1000" i="1" baseline="0" dirty="0"/>
                        <a:t>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/>
                        <a:t>НЕОСОЗНАННАЯ ОШИБКА - ОШИБКА ДЕЙСТВИЯ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>
                          <a:solidFill>
                            <a:srgbClr val="00B050"/>
                          </a:solidFill>
                        </a:rPr>
                        <a:t>подтвержден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1" baseline="0" dirty="0"/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baseline="0" dirty="0"/>
                        <a:t>зафиксировать гипотезы о причинах для проработки;</a:t>
                      </a:r>
                      <a:endParaRPr lang="ru-RU" sz="1000" i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000" i="1" baseline="0" dirty="0"/>
                        <a:t>предложения по дальнейшим шагам по проверке гипотез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36112"/>
                  </a:ext>
                </a:extLst>
              </a:tr>
              <a:tr h="2429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B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/>
                        <a:t>Тип ЧФ:</a:t>
                      </a:r>
                      <a:r>
                        <a:rPr lang="ru-RU" sz="1000" i="1" baseline="0" dirty="0"/>
                        <a:t>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/>
                        <a:t>НЕОСОЗНАННАЯ ОШИБКА - ОШИБКА ДЕЙСТВИЯ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>
                          <a:solidFill>
                            <a:srgbClr val="FF0000"/>
                          </a:solidFill>
                        </a:rPr>
                        <a:t>не подтвержден</a:t>
                      </a:r>
                    </a:p>
                    <a:p>
                      <a:endParaRPr lang="ru-RU" sz="1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Провести проверку</a:t>
                      </a:r>
                      <a:r>
                        <a:rPr lang="ru-RU" sz="1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других типов ЧФ: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Осознанное нарушение (Исключительное, Ситуационное, Привычное)</a:t>
                      </a:r>
                      <a:endParaRPr lang="ru-RU" sz="1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37437"/>
                  </a:ext>
                </a:extLst>
              </a:tr>
            </a:tbl>
          </a:graphicData>
        </a:graphic>
      </p:graphicFrame>
      <p:sp>
        <p:nvSpPr>
          <p:cNvPr id="71" name="Текст 4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670925" y="2557463"/>
            <a:ext cx="188913" cy="1889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867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6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333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67" dirty="0">
                <a:solidFill>
                  <a:schemeClr val="tx2"/>
                </a:solidFill>
                <a:latin typeface="+mn-lt"/>
              </a:defRPr>
            </a:lvl5pPr>
            <a:lvl6pPr marL="2335202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37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70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04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Font typeface="Wingdings" charset="2"/>
            </a:pPr>
            <a:r>
              <a:rPr lang="ru-RU" kern="0">
                <a:sym typeface="Wingdings" panose="05000000000000000000" pitchFamily="2" charset="2"/>
              </a:rPr>
              <a:t></a:t>
            </a:r>
            <a:endParaRPr lang="ru-RU" kern="0" dirty="0">
              <a:sym typeface="Wingdings" panose="05000000000000000000" pitchFamily="2" charset="2"/>
            </a:endParaRPr>
          </a:p>
        </p:txBody>
      </p:sp>
      <p:sp>
        <p:nvSpPr>
          <p:cNvPr id="75" name="Текст 4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670925" y="4473575"/>
            <a:ext cx="188913" cy="1889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867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6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333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67" dirty="0">
                <a:solidFill>
                  <a:schemeClr val="tx2"/>
                </a:solidFill>
                <a:latin typeface="+mn-lt"/>
              </a:defRPr>
            </a:lvl5pPr>
            <a:lvl6pPr marL="2335202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37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70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04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Font typeface="Wingdings" charset="2"/>
            </a:pPr>
            <a:r>
              <a:rPr lang="ru-RU" kern="0">
                <a:sym typeface="Wingdings" panose="05000000000000000000" pitchFamily="2" charset="2"/>
              </a:rPr>
              <a:t></a:t>
            </a:r>
            <a:endParaRPr lang="ru-RU" kern="0" dirty="0">
              <a:sym typeface="Wingdings" panose="05000000000000000000" pitchFamily="2" charset="2"/>
            </a:endParaRPr>
          </a:p>
        </p:txBody>
      </p:sp>
      <p:sp>
        <p:nvSpPr>
          <p:cNvPr id="76" name="Стрелка вправо 75"/>
          <p:cNvSpPr/>
          <p:nvPr/>
        </p:nvSpPr>
        <p:spPr bwMode="auto">
          <a:xfrm>
            <a:off x="8985381" y="2523926"/>
            <a:ext cx="1037266" cy="255109"/>
          </a:xfrm>
          <a:prstGeom prst="rightArrow">
            <a:avLst>
              <a:gd name="adj1" fmla="val 50000"/>
              <a:gd name="adj2" fmla="val 1002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Стрелка вправо 78"/>
          <p:cNvSpPr/>
          <p:nvPr/>
        </p:nvSpPr>
        <p:spPr bwMode="auto">
          <a:xfrm>
            <a:off x="8976835" y="4423554"/>
            <a:ext cx="1037266" cy="255109"/>
          </a:xfrm>
          <a:prstGeom prst="rightArrow">
            <a:avLst>
              <a:gd name="adj1" fmla="val 50000"/>
              <a:gd name="adj2" fmla="val 1002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5779" y="6559023"/>
            <a:ext cx="10509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/>
              <a:t>1</a:t>
            </a:r>
            <a:r>
              <a:rPr lang="ru-RU" sz="1000" dirty="0"/>
              <a:t> Рекомендуется вовлечение штатного психолога для проведения интервью или подтверждения его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55148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5" imgW="353" imgH="353" progId="TCLayout.ActiveDocument.1">
                  <p:embed/>
                </p:oleObj>
              </mc:Choice>
              <mc:Fallback>
                <p:oleObj name="Слайд think-cell" r:id="rId25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/>
              <a:t> 3.2.2 Порядок сбора данных для подтверждения гипотез и проведения интервью для человеческого фактора</a:t>
            </a:r>
            <a:endParaRPr lang="ru-RU" sz="1200" b="1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9841" y="801786"/>
            <a:ext cx="11590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/>
              <a:t>Чек-лист для проведения интервью (шаг 3)</a:t>
            </a:r>
            <a:endParaRPr lang="ru-RU" sz="1100" kern="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4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2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9838" y="1197773"/>
          <a:ext cx="1159065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683">
                  <a:extLst>
                    <a:ext uri="{9D8B030D-6E8A-4147-A177-3AD203B41FA5}">
                      <a16:colId xmlns:a16="http://schemas.microsoft.com/office/drawing/2014/main" val="1648310023"/>
                    </a:ext>
                  </a:extLst>
                </a:gridCol>
                <a:gridCol w="1521152">
                  <a:extLst>
                    <a:ext uri="{9D8B030D-6E8A-4147-A177-3AD203B41FA5}">
                      <a16:colId xmlns:a16="http://schemas.microsoft.com/office/drawing/2014/main" val="3145057978"/>
                    </a:ext>
                  </a:extLst>
                </a:gridCol>
                <a:gridCol w="3845607">
                  <a:extLst>
                    <a:ext uri="{9D8B030D-6E8A-4147-A177-3AD203B41FA5}">
                      <a16:colId xmlns:a16="http://schemas.microsoft.com/office/drawing/2014/main" val="1797589053"/>
                    </a:ext>
                  </a:extLst>
                </a:gridCol>
                <a:gridCol w="1167652">
                  <a:extLst>
                    <a:ext uri="{9D8B030D-6E8A-4147-A177-3AD203B41FA5}">
                      <a16:colId xmlns:a16="http://schemas.microsoft.com/office/drawing/2014/main" val="1343352423"/>
                    </a:ext>
                  </a:extLst>
                </a:gridCol>
                <a:gridCol w="1846281">
                  <a:extLst>
                    <a:ext uri="{9D8B030D-6E8A-4147-A177-3AD203B41FA5}">
                      <a16:colId xmlns:a16="http://schemas.microsoft.com/office/drawing/2014/main" val="2079904129"/>
                    </a:ext>
                  </a:extLst>
                </a:gridCol>
                <a:gridCol w="1846281">
                  <a:extLst>
                    <a:ext uri="{9D8B030D-6E8A-4147-A177-3AD203B41FA5}">
                      <a16:colId xmlns:a16="http://schemas.microsoft.com/office/drawing/2014/main" val="1794492343"/>
                    </a:ext>
                  </a:extLst>
                </a:gridCol>
              </a:tblGrid>
              <a:tr h="549638">
                <a:tc>
                  <a:txBody>
                    <a:bodyPr/>
                    <a:lstStyle/>
                    <a:p>
                      <a:r>
                        <a:rPr lang="ru-RU" sz="1200" dirty="0"/>
                        <a:t>Элемент для проверки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Признаки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Вопросы </a:t>
                      </a:r>
                      <a:r>
                        <a:rPr lang="ru-RU" sz="900" b="0" i="1" dirty="0"/>
                        <a:t>(необходимо</a:t>
                      </a:r>
                      <a:r>
                        <a:rPr lang="ru-RU" sz="900" b="0" i="1" baseline="0" dirty="0"/>
                        <a:t> адаптировать в рамках подготовки к интервью)</a:t>
                      </a:r>
                      <a:endParaRPr lang="ru-RU" sz="9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Наблюдения </a:t>
                      </a:r>
                      <a:r>
                        <a:rPr lang="ru-RU" sz="900" b="0" i="1" dirty="0"/>
                        <a:t>(ответы и действия респондента)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Подтверждение элемента </a:t>
                      </a:r>
                      <a:r>
                        <a:rPr lang="ru-RU" sz="800" b="0" i="1" dirty="0"/>
                        <a:t>(заполнить после интервью по итогам анализа всех ответов)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Комментарии и рекомендации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67958"/>
                  </a:ext>
                </a:extLst>
              </a:tr>
              <a:tr h="2819880">
                <a:tc rowSpan="2">
                  <a:txBody>
                    <a:bodyPr/>
                    <a:lstStyle/>
                    <a:p>
                      <a:r>
                        <a:rPr lang="ru-RU" sz="1050" b="1" dirty="0"/>
                        <a:t>Проверка влияния неправильной мотивации/ культуры </a:t>
                      </a:r>
                      <a:endParaRPr lang="ru-RU" sz="1050" dirty="0"/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i="0" baseline="0" dirty="0"/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0" baseline="0" dirty="0"/>
                        <a:t>Тип ЧФ:</a:t>
                      </a:r>
                      <a:r>
                        <a:rPr lang="ru-RU" sz="1050" i="1" baseline="0" dirty="0"/>
                        <a:t>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baseline="0" dirty="0"/>
                        <a:t>ОСОЗНАННОЕ НАРУШЕНИЕ - </a:t>
                      </a:r>
                      <a:r>
                        <a:rPr lang="ru-RU" sz="1050" b="1" dirty="0"/>
                        <a:t>ИСКЛЮЧИТЕЛЬНОЕ, СИТУАЦИОННОЕ, ПРИВЫЧНОЕ</a:t>
                      </a:r>
                    </a:p>
                    <a:p>
                      <a:endParaRPr lang="ru-RU" sz="105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Правила (нормы, законы, инструкции) были нарушены намеренно.</a:t>
                      </a:r>
                    </a:p>
                    <a:p>
                      <a:r>
                        <a:rPr lang="ru-RU" sz="1050" dirty="0"/>
                        <a:t>Сотрудник понимал требования правил, осознавал возможность негативных последствий (ситуационное или привычное нарушение) или осознанно</a:t>
                      </a:r>
                      <a:r>
                        <a:rPr lang="ru-RU" sz="1050" baseline="0" dirty="0"/>
                        <a:t> добивался их (исключительное нарушение)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Понимали ли Вы, что Ваши действия или решения противоречат правилам или нормам?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Предполагали ли Вы, что Ваши действия или решения могут привести к случившимся последствиям?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Почему, понимая, что нарушаете правила или нормы, Вы все равно поступили так?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Почему, предполагая, что могут реализоваться негативные последствия Вы, все равно поступили так?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Что способствовало тому, что Вы нарушили правила или нормы при принятии решения или действия?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Что бы по Вашему мнению могло помочь Вам поступить правильно? Чего не хватило?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aseline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 i="1" dirty="0"/>
                        <a:t>Заполнить по итогам интервью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i="0" dirty="0"/>
                        <a:t>ДА</a:t>
                      </a:r>
                      <a:r>
                        <a:rPr lang="ru-RU" sz="1000" i="0" baseline="30000" dirty="0"/>
                        <a:t>1</a:t>
                      </a:r>
                      <a:r>
                        <a:rPr lang="ru-RU" sz="1000" i="0" dirty="0"/>
                        <a:t>         </a:t>
                      </a:r>
                    </a:p>
                    <a:p>
                      <a:endParaRPr lang="ru-RU" sz="1000" i="0" dirty="0"/>
                    </a:p>
                    <a:p>
                      <a:endParaRPr lang="ru-RU" sz="1000" i="0" dirty="0"/>
                    </a:p>
                    <a:p>
                      <a:endParaRPr lang="ru-RU" sz="1000" i="0" dirty="0"/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000" b="0" spc="-23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Сделал</a:t>
                      </a:r>
                      <a:r>
                        <a:rPr lang="ru-RU" sz="1000" b="0" spc="-23" baseline="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 </a:t>
                      </a:r>
                      <a:r>
                        <a:rPr lang="ru-RU" sz="1000" b="0" spc="-23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выбор в пользу другой цели, достижение которой связано с нарушением.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000" b="0" spc="-23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Нарушение является вариантом привычного и/или общепринятого поведения, направленного на упрощение рутинной деятельности, операций.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000" b="0" spc="-23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/>
                        </a:rPr>
                        <a:t>Умышленно причинил вред или ущерб действием или бездействием</a:t>
                      </a:r>
                      <a:endParaRPr lang="ru-RU" sz="1000" b="0" i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/>
                        <a:t>Тип ЧФ:</a:t>
                      </a:r>
                      <a:r>
                        <a:rPr lang="ru-RU" sz="1000" i="1" baseline="0" dirty="0"/>
                        <a:t>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/>
                        <a:t>ОСОЗНАННОЕ НАРУШЕНИЕ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>
                          <a:solidFill>
                            <a:srgbClr val="00B050"/>
                          </a:solidFill>
                        </a:rPr>
                        <a:t>подтвержден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>
                          <a:solidFill>
                            <a:schemeClr val="tx1"/>
                          </a:solidFill>
                        </a:rPr>
                        <a:t>          СИТУАЦИОННОЕ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>
                          <a:solidFill>
                            <a:schemeClr val="tx1"/>
                          </a:solidFill>
                        </a:rPr>
                        <a:t>          ПРИВЫЧНОЕ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>
                          <a:solidFill>
                            <a:schemeClr val="tx1"/>
                          </a:solidFill>
                        </a:rPr>
                        <a:t>         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>
                          <a:solidFill>
                            <a:schemeClr val="tx1"/>
                          </a:solidFill>
                        </a:rPr>
                        <a:t>          ИСКЛЮЧИТЕЛЬНОЕ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baseline="0" dirty="0"/>
                        <a:t>зафиксировать гипотезы о причинах и дальнейшие шаги по </a:t>
                      </a:r>
                      <a:r>
                        <a:rPr lang="ru-RU" sz="1000" i="1" baseline="0"/>
                        <a:t>их проверке</a:t>
                      </a:r>
                      <a:endParaRPr lang="ru-RU" sz="1000" i="1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36112"/>
                  </a:ext>
                </a:extLst>
              </a:tr>
              <a:tr h="969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B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/>
                        <a:t>Тип ЧФ:</a:t>
                      </a:r>
                      <a:r>
                        <a:rPr lang="ru-RU" sz="1000" i="1" baseline="0" dirty="0"/>
                        <a:t> </a:t>
                      </a:r>
                    </a:p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>
                          <a:solidFill>
                            <a:srgbClr val="FF0000"/>
                          </a:solidFill>
                        </a:rPr>
                        <a:t>Не установлен</a:t>
                      </a:r>
                    </a:p>
                    <a:p>
                      <a:r>
                        <a:rPr lang="ru-RU" sz="1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Провести комиссионное обсуждение</a:t>
                      </a:r>
                      <a:r>
                        <a:rPr lang="ru-RU" sz="1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участием </a:t>
                      </a:r>
                      <a:r>
                        <a:rPr lang="ru-RU" sz="1000" i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экспертов </a:t>
                      </a:r>
                      <a:r>
                        <a:rPr lang="ru-RU" sz="1000" i="1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ЦК </a:t>
                      </a:r>
                      <a:r>
                        <a:rPr lang="ru-RU" sz="1000" i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«Управление человеческим фактором»</a:t>
                      </a:r>
                      <a:endParaRPr lang="en-US" sz="1000" i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37437"/>
                  </a:ext>
                </a:extLst>
              </a:tr>
            </a:tbl>
          </a:graphicData>
        </a:graphic>
      </p:graphicFrame>
      <p:sp>
        <p:nvSpPr>
          <p:cNvPr id="71" name="Текст 4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670925" y="1943100"/>
            <a:ext cx="188913" cy="1889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867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6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333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67" dirty="0">
                <a:solidFill>
                  <a:schemeClr val="tx2"/>
                </a:solidFill>
                <a:latin typeface="+mn-lt"/>
              </a:defRPr>
            </a:lvl5pPr>
            <a:lvl6pPr marL="2335202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37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70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04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Font typeface="Wingdings" charset="2"/>
            </a:pPr>
            <a:r>
              <a:rPr lang="ru-RU" kern="0">
                <a:sym typeface="Wingdings" panose="05000000000000000000" pitchFamily="2" charset="2"/>
              </a:rPr>
              <a:t></a:t>
            </a:r>
            <a:endParaRPr lang="ru-RU" kern="0" dirty="0">
              <a:sym typeface="Wingdings" panose="05000000000000000000" pitchFamily="2" charset="2"/>
            </a:endParaRPr>
          </a:p>
        </p:txBody>
      </p:sp>
      <p:sp>
        <p:nvSpPr>
          <p:cNvPr id="75" name="Текст 4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670925" y="5683250"/>
            <a:ext cx="188913" cy="1889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867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6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333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67" dirty="0">
                <a:solidFill>
                  <a:schemeClr val="tx2"/>
                </a:solidFill>
                <a:latin typeface="+mn-lt"/>
              </a:defRPr>
            </a:lvl5pPr>
            <a:lvl6pPr marL="2335202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37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70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04" indent="-3588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Font typeface="Wingdings" charset="2"/>
            </a:pPr>
            <a:r>
              <a:rPr lang="ru-RU" kern="0">
                <a:sym typeface="Wingdings" panose="05000000000000000000" pitchFamily="2" charset="2"/>
              </a:rPr>
              <a:t></a:t>
            </a:r>
            <a:endParaRPr lang="ru-RU" kern="0" dirty="0">
              <a:sym typeface="Wingdings" panose="05000000000000000000" pitchFamily="2" charset="2"/>
            </a:endParaRPr>
          </a:p>
        </p:txBody>
      </p:sp>
      <p:sp>
        <p:nvSpPr>
          <p:cNvPr id="76" name="Стрелка вправо 75"/>
          <p:cNvSpPr/>
          <p:nvPr/>
        </p:nvSpPr>
        <p:spPr bwMode="auto">
          <a:xfrm>
            <a:off x="10003374" y="2662926"/>
            <a:ext cx="434265" cy="255109"/>
          </a:xfrm>
          <a:prstGeom prst="rightArrow">
            <a:avLst>
              <a:gd name="adj1" fmla="val 50000"/>
              <a:gd name="adj2" fmla="val 1002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Стрелка вправо 78"/>
          <p:cNvSpPr/>
          <p:nvPr/>
        </p:nvSpPr>
        <p:spPr bwMode="auto">
          <a:xfrm>
            <a:off x="8965739" y="5617201"/>
            <a:ext cx="1037266" cy="255109"/>
          </a:xfrm>
          <a:prstGeom prst="rightArrow">
            <a:avLst>
              <a:gd name="adj1" fmla="val 50000"/>
              <a:gd name="adj2" fmla="val 1002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9838" y="6292739"/>
            <a:ext cx="10509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/>
              <a:t>1</a:t>
            </a:r>
            <a:r>
              <a:rPr lang="ru-RU" sz="1000" dirty="0"/>
              <a:t> Рекомендуется вовлечение </a:t>
            </a:r>
            <a:r>
              <a:rPr lang="en-US" sz="1000" dirty="0"/>
              <a:t>HR</a:t>
            </a:r>
            <a:r>
              <a:rPr lang="ru-RU" sz="1000" dirty="0"/>
              <a:t>-партнера для проведения интервью или подтверждения его результатов</a:t>
            </a:r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10003006" y="3266142"/>
            <a:ext cx="434265" cy="255109"/>
          </a:xfrm>
          <a:prstGeom prst="rightArrow">
            <a:avLst>
              <a:gd name="adj1" fmla="val 50000"/>
              <a:gd name="adj2" fmla="val 1002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Стрелка вправо 43"/>
          <p:cNvSpPr/>
          <p:nvPr/>
        </p:nvSpPr>
        <p:spPr bwMode="auto">
          <a:xfrm>
            <a:off x="10003005" y="4187901"/>
            <a:ext cx="434265" cy="255109"/>
          </a:xfrm>
          <a:prstGeom prst="rightArrow">
            <a:avLst>
              <a:gd name="adj1" fmla="val 50000"/>
              <a:gd name="adj2" fmla="val 1002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Пятиугольник 37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7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51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4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построения логического дерева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5" y="849248"/>
            <a:ext cx="867501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Человеческий фактор - </a:t>
            </a:r>
            <a:r>
              <a:rPr lang="ru-RU" sz="1100" dirty="0">
                <a:solidFill>
                  <a:prstClr val="black"/>
                </a:solidFill>
              </a:rPr>
              <a:t>это влияние людей, связанных с организацией, на происходящие в ней процессы управления.</a:t>
            </a:r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человеческого фактора </a:t>
            </a:r>
            <a:r>
              <a:rPr lang="ru-RU" sz="1100" dirty="0"/>
              <a:t>формируем с точки зрения кем и какое отклонение от процесса на основе проведенного </a:t>
            </a:r>
            <a:r>
              <a:rPr lang="ru-RU" sz="1100" dirty="0">
                <a:hlinkClick r:id="rId25" action="ppaction://hlinksldjump"/>
              </a:rPr>
              <a:t>интервью</a:t>
            </a:r>
            <a:r>
              <a:rPr lang="ru-RU" sz="1100" dirty="0"/>
              <a:t>.</a:t>
            </a:r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/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названия гипотез в категориях человеческого фактора:</a:t>
            </a:r>
            <a:endParaRPr lang="ru-RU" sz="1100" b="1" dirty="0"/>
          </a:p>
          <a:p>
            <a:endParaRPr lang="ru-RU" sz="1100" b="1" dirty="0"/>
          </a:p>
          <a:p>
            <a:pPr marL="228600" indent="-228600">
              <a:buAutoNum type="arabicPeriod"/>
            </a:pPr>
            <a:r>
              <a:rPr lang="ru-RU" sz="1100" b="1" dirty="0"/>
              <a:t>ОШИБКА ДЕЙСТВИЯ – МЕНЯЕМ КОНСТРУКТИВ / 2 КЛЮЧА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Оператор с большим опытом непроизвольно перепутал и открыл / закрыл неверную арматуру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Случайное нажатие аварийной кнопки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Ошибочные действия оператором при вводе значений в спешке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Слесарь по невнимательности оставил инструмент / деталь при проведении технического обслуживания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Слесарь, отвлёкшись на… , забыл установить контргайку на рабочее колесо</a:t>
            </a:r>
          </a:p>
          <a:p>
            <a:endParaRPr lang="ru-RU" sz="1100" b="1" dirty="0"/>
          </a:p>
          <a:p>
            <a:r>
              <a:rPr lang="ru-RU" sz="1100" b="1" dirty="0"/>
              <a:t>2. ОШИБКА В РЕШЕНИИ – ОБУЧАЕМ / ТРЕНИРУЕМ / ИНСТРУКТИРУЕМ / СОЗДАЕМ ИНСТРУКЦИИ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Машинист не знал как выполнить один из шагов процедуры запуска оборудования из-за редкого выполнения данной задачи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Обслуживающим персоналом не выполнена плановая замена масла из-за отсутствия требований в </a:t>
            </a:r>
            <a:r>
              <a:rPr lang="ru-RU" sz="1100" dirty="0" err="1"/>
              <a:t>техкарте</a:t>
            </a:r>
            <a:r>
              <a:rPr lang="ru-RU" sz="1100" dirty="0"/>
              <a:t> ТОиР</a:t>
            </a:r>
          </a:p>
          <a:p>
            <a:endParaRPr lang="ru-RU" sz="1100" b="1" dirty="0"/>
          </a:p>
          <a:p>
            <a:r>
              <a:rPr lang="ru-RU" sz="1100" b="1" dirty="0"/>
              <a:t>3. ИСКЛЮЧИТЕЛЬНОЕ НАРУШЕНИЕ – ИНДИВИДУАЛЬНАЯ РАБОТА РУКОВОДИТЕЛЯ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Оператор намеренно не устранил пропуск из-за конфликтной ситуации с предыдущей сменой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Слесарь намеренно не установил контргайку на рабочее колесо из-за сниженной оценки руководителем</a:t>
            </a:r>
            <a:endParaRPr lang="ru-RU" sz="1100" b="1" dirty="0"/>
          </a:p>
          <a:p>
            <a:endParaRPr lang="ru-RU" sz="1100" b="1" dirty="0"/>
          </a:p>
          <a:p>
            <a:r>
              <a:rPr lang="ru-RU" sz="1100" b="1" dirty="0"/>
              <a:t>4. СИТУАЦИОННОЕ НАРУШЕНИЕ – БАЛАНСИРУЕМ РЕСУРСЫ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Мастер ремонтного производства не проконтролировал замену фильтра т.к. выбрал более приоритетную задачу по его мнению</a:t>
            </a:r>
          </a:p>
          <a:p>
            <a:endParaRPr lang="ru-RU" sz="1100" b="1" dirty="0"/>
          </a:p>
          <a:p>
            <a:r>
              <a:rPr lang="ru-RU" sz="1100" b="1" dirty="0"/>
              <a:t>5. ПРИВЫЧНОЕ НАРУШЕНИЕ – РАЗВИВАЕМ КОНТРОЛЬНУЮ СРЕДУ И КУЛЬТУРУ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Операторами производства систематически не регистрировались дефекты из-за лени выполнять рутинную операцию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/>
          </a:p>
          <a:p>
            <a:r>
              <a:rPr lang="ru-RU" sz="1100" b="1" dirty="0">
                <a:solidFill>
                  <a:srgbClr val="008C95"/>
                </a:solidFill>
              </a:rPr>
              <a:t>Категоризация </a:t>
            </a:r>
            <a:r>
              <a:rPr lang="ru-RU" sz="1100" dirty="0">
                <a:solidFill>
                  <a:prstClr val="black"/>
                </a:solidFill>
              </a:rPr>
              <a:t>причин по человеческому фактору осуществляется на основе проведённого интервью и </a:t>
            </a:r>
            <a:r>
              <a:rPr lang="ru-RU" sz="1100" dirty="0">
                <a:solidFill>
                  <a:prstClr val="black"/>
                </a:solidFill>
                <a:hlinkClick r:id="rId26" action="ppaction://hlinksldjump"/>
              </a:rPr>
              <a:t>схемы категоризации </a:t>
            </a:r>
            <a:r>
              <a:rPr lang="ru-RU" sz="1100" dirty="0" err="1">
                <a:solidFill>
                  <a:prstClr val="black"/>
                </a:solidFill>
                <a:hlinkClick r:id="rId26" action="ppaction://hlinksldjump"/>
              </a:rPr>
              <a:t>ЧФ</a:t>
            </a:r>
            <a:r>
              <a:rPr lang="ru-RU" sz="1100" dirty="0">
                <a:solidFill>
                  <a:prstClr val="black"/>
                </a:solidFill>
              </a:rPr>
              <a:t>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dirty="0">
                <a:solidFill>
                  <a:prstClr val="black"/>
                </a:solidFill>
              </a:rPr>
              <a:t>Решение о необходимости инициации дисциплинарного взыскания принимается председателем комиссии в случае отнесения человеческого фактора к одному из видов нарушений, в срок до 30 календарных дней с момента подтверждения гипотезы.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730905" y="872136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/>
              <a:t>Пять основных уровней </a:t>
            </a:r>
          </a:p>
          <a:p>
            <a:pPr algn="ctr"/>
            <a:r>
              <a:rPr lang="ru-RU" sz="1000" i="1" dirty="0"/>
              <a:t>логического дерева 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14378" y="872136"/>
            <a:ext cx="14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/>
              <a:t>Пример логического дерева в </a:t>
            </a:r>
            <a:r>
              <a:rPr lang="en-US" sz="1000" i="1" dirty="0" err="1"/>
              <a:t>Meridium</a:t>
            </a:r>
            <a:endParaRPr lang="ru-RU" sz="10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8896142" y="1321190"/>
            <a:ext cx="1517040" cy="4995087"/>
            <a:chOff x="7981746" y="1321190"/>
            <a:chExt cx="1435746" cy="4995087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981746" y="1321190"/>
              <a:ext cx="1435746" cy="4995087"/>
              <a:chOff x="8677850" y="850287"/>
              <a:chExt cx="1308682" cy="4435200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8677853" y="850287"/>
                <a:ext cx="1305434" cy="33763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1. Негативное событие</a:t>
                </a: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8677851" y="1355584"/>
                <a:ext cx="1305434" cy="366159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2. Функциональный отказ</a:t>
                </a: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8677853" y="2576854"/>
                <a:ext cx="1305434" cy="566288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dirty="0">
                    <a:solidFill>
                      <a:schemeClr val="bg1">
                        <a:lumMod val="65000"/>
                      </a:schemeClr>
                    </a:solidFill>
                  </a:rPr>
                  <a:t>3. Непосредственная / физическая причина или вид отказа</a:t>
                </a: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8677850" y="3392065"/>
                <a:ext cx="1305434" cy="385594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C9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>
                    <a:solidFill>
                      <a:schemeClr val="bg1"/>
                    </a:solidFill>
                  </a:rPr>
                  <a:t>4. Человеческий фактор</a:t>
                </a: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8681098" y="4632770"/>
                <a:ext cx="1305434" cy="652717"/>
              </a:xfrm>
              <a:custGeom>
                <a:avLst/>
                <a:gdLst>
                  <a:gd name="connsiteX0" fmla="*/ 0 w 1305434"/>
                  <a:gd name="connsiteY0" fmla="*/ 0 h 652717"/>
                  <a:gd name="connsiteX1" fmla="*/ 1305434 w 1305434"/>
                  <a:gd name="connsiteY1" fmla="*/ 0 h 652717"/>
                  <a:gd name="connsiteX2" fmla="*/ 1305434 w 1305434"/>
                  <a:gd name="connsiteY2" fmla="*/ 652717 h 652717"/>
                  <a:gd name="connsiteX3" fmla="*/ 0 w 1305434"/>
                  <a:gd name="connsiteY3" fmla="*/ 652717 h 652717"/>
                  <a:gd name="connsiteX4" fmla="*/ 0 w 1305434"/>
                  <a:gd name="connsiteY4" fmla="*/ 0 h 65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434" h="652717">
                    <a:moveTo>
                      <a:pt x="0" y="0"/>
                    </a:moveTo>
                    <a:lnTo>
                      <a:pt x="1305434" y="0"/>
                    </a:lnTo>
                    <a:lnTo>
                      <a:pt x="1305434" y="652717"/>
                    </a:lnTo>
                    <a:lnTo>
                      <a:pt x="0" y="6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2D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>
                    <a:solidFill>
                      <a:schemeClr val="bg1">
                        <a:lumMod val="65000"/>
                      </a:schemeClr>
                    </a:solidFill>
                  </a:rPr>
                  <a:t>5. Системная причина</a:t>
                </a:r>
              </a:p>
            </p:txBody>
          </p:sp>
        </p:grpSp>
        <p:cxnSp>
          <p:nvCxnSpPr>
            <p:cNvPr id="26" name="Прямая со стрелкой 25"/>
            <p:cNvCxnSpPr/>
            <p:nvPr/>
          </p:nvCxnSpPr>
          <p:spPr bwMode="auto">
            <a:xfrm>
              <a:off x="8692441" y="1701452"/>
              <a:ext cx="1" cy="1888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8692441" y="2302656"/>
              <a:ext cx="5399" cy="962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Прямая со стрелкой 51"/>
            <p:cNvCxnSpPr/>
            <p:nvPr/>
          </p:nvCxnSpPr>
          <p:spPr bwMode="auto">
            <a:xfrm>
              <a:off x="8692441" y="3903489"/>
              <a:ext cx="1767" cy="262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 стрелкой 52"/>
            <p:cNvCxnSpPr/>
            <p:nvPr/>
          </p:nvCxnSpPr>
          <p:spPr bwMode="auto">
            <a:xfrm>
              <a:off x="8701400" y="4618105"/>
              <a:ext cx="0" cy="9630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13182" y="1299968"/>
            <a:ext cx="1493586" cy="50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14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16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4" imgW="353" imgH="353" progId="TCLayout.ActiveDocument.1">
                  <p:embed/>
                </p:oleObj>
              </mc:Choice>
              <mc:Fallback>
                <p:oleObj name="Слайд think-cell" r:id="rId24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245875" y="1069649"/>
            <a:ext cx="465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685800"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 defTabSz="914377"/>
            <a:r>
              <a:rPr lang="ru-RU" sz="1800" dirty="0"/>
              <a:t>КАТЕГОРИИ ЧЕЛОВЕЧЕСКОГО ФАКТОРА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365944" y="1064375"/>
            <a:ext cx="544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ВОЗМОЖНЫЕ СИСТЕМНЫЕ ПРИЧИНЫ (ПРИМЕРЫ)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4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Порядок построения логического дерева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7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9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1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3034459" y="5487909"/>
            <a:ext cx="9018565" cy="864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34461" y="4547071"/>
            <a:ext cx="9018564" cy="84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34458" y="3535191"/>
            <a:ext cx="9018567" cy="897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34460" y="2477610"/>
            <a:ext cx="9018565" cy="1022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34458" y="1430920"/>
            <a:ext cx="9018568" cy="964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210575" y="4505061"/>
            <a:ext cx="1825880" cy="878905"/>
            <a:chOff x="3196987" y="5653796"/>
            <a:chExt cx="1825880" cy="67878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3223203" y="5686249"/>
              <a:ext cx="1799664" cy="646331"/>
            </a:xfrm>
            <a:prstGeom prst="rect">
              <a:avLst/>
            </a:prstGeom>
            <a:solidFill>
              <a:srgbClr val="228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96987" y="5653796"/>
              <a:ext cx="1797025" cy="404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400" dirty="0">
                  <a:solidFill>
                    <a:prstClr val="white"/>
                  </a:solidFill>
                  <a:latin typeface="Calibri" panose="020F0502020204030204"/>
                </a:rPr>
                <a:t>СИТУАЦИОННОЕ НАРУШЕНИЕ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218876" y="2512000"/>
            <a:ext cx="1944408" cy="954209"/>
            <a:chOff x="3218874" y="2459262"/>
            <a:chExt cx="1944407" cy="646827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3225842" y="2459758"/>
              <a:ext cx="1820187" cy="646331"/>
            </a:xfrm>
            <a:prstGeom prst="rect">
              <a:avLst/>
            </a:prstGeom>
            <a:solidFill>
              <a:srgbClr val="228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18874" y="2459262"/>
              <a:ext cx="1944407" cy="20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400" dirty="0">
                  <a:solidFill>
                    <a:prstClr val="white"/>
                  </a:solidFill>
                  <a:latin typeface="Calibri" panose="020F0502020204030204"/>
                </a:rPr>
                <a:t>ОШИБКА В РЕШЕНИИ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225845" y="5383880"/>
            <a:ext cx="2036031" cy="972955"/>
            <a:chOff x="3227965" y="4861565"/>
            <a:chExt cx="2036030" cy="725416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240628" y="4916180"/>
              <a:ext cx="1797025" cy="670801"/>
            </a:xfrm>
            <a:prstGeom prst="rect">
              <a:avLst/>
            </a:prstGeom>
            <a:solidFill>
              <a:srgbClr val="228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27965" y="4861565"/>
              <a:ext cx="2036030" cy="390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400" dirty="0">
                  <a:solidFill>
                    <a:prstClr val="white"/>
                  </a:solidFill>
                  <a:latin typeface="Calibri" panose="020F0502020204030204"/>
                </a:rPr>
                <a:t>ПРИВЫЧНОЕ НАРУШЕНИЕ 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219433" y="1433427"/>
            <a:ext cx="1856052" cy="947567"/>
            <a:chOff x="3225842" y="1304179"/>
            <a:chExt cx="2148840" cy="646331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225842" y="1304179"/>
              <a:ext cx="2148840" cy="646331"/>
            </a:xfrm>
            <a:prstGeom prst="rect">
              <a:avLst/>
            </a:prstGeom>
            <a:solidFill>
              <a:srgbClr val="228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25842" y="1311120"/>
              <a:ext cx="2148840" cy="35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400" dirty="0">
                  <a:solidFill>
                    <a:prstClr val="white"/>
                  </a:solidFill>
                  <a:latin typeface="Calibri" panose="020F0502020204030204"/>
                </a:rPr>
                <a:t>ОШИБКА ДЕЙСТВИЯ: ПРОМАХ/УПУЩЕНИЕ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043993" y="1066713"/>
            <a:ext cx="132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ПРИЧИНЫ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40716" y="3874985"/>
            <a:ext cx="1189267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80000"/>
              </a:lnSpc>
            </a:pPr>
            <a:r>
              <a:rPr lang="ru-RU" sz="1200" spc="-31" dirty="0">
                <a:solidFill>
                  <a:srgbClr val="00313C"/>
                </a:solidFill>
                <a:latin typeface="Calibri" panose="020F0502020204030204"/>
              </a:rPr>
              <a:t>МОТИВАЦИЯ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47588" y="2637776"/>
            <a:ext cx="163672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80000"/>
              </a:lnSpc>
            </a:pPr>
            <a:r>
              <a:rPr lang="ru-RU" sz="1200" spc="-31" dirty="0">
                <a:solidFill>
                  <a:srgbClr val="00313C"/>
                </a:solidFill>
                <a:latin typeface="Calibri" panose="020F0502020204030204"/>
              </a:rPr>
              <a:t>ИНТЕЛЛЕКТУАЛЬНЫЕ СПОСОБНОСТИ/ </a:t>
            </a:r>
          </a:p>
          <a:p>
            <a:pPr defTabSz="914377">
              <a:lnSpc>
                <a:spcPct val="80000"/>
              </a:lnSpc>
            </a:pPr>
            <a:r>
              <a:rPr lang="ru-RU" sz="1200" spc="-31" dirty="0">
                <a:solidFill>
                  <a:srgbClr val="00313C"/>
                </a:solidFill>
                <a:latin typeface="Calibri" panose="020F0502020204030204"/>
              </a:rPr>
              <a:t>КОМПЕТЕНЦИИ/</a:t>
            </a:r>
          </a:p>
          <a:p>
            <a:pPr defTabSz="914377">
              <a:lnSpc>
                <a:spcPct val="80000"/>
              </a:lnSpc>
            </a:pPr>
            <a:r>
              <a:rPr lang="ru-RU" sz="1200" spc="-31" dirty="0">
                <a:solidFill>
                  <a:srgbClr val="00313C"/>
                </a:solidFill>
                <a:latin typeface="Calibri" panose="020F0502020204030204"/>
              </a:rPr>
              <a:t>ЗНАНИЯ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78020" y="1553823"/>
            <a:ext cx="151460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80000"/>
              </a:lnSpc>
            </a:pPr>
            <a:r>
              <a:rPr lang="ru-RU" sz="1200" spc="-31" dirty="0">
                <a:solidFill>
                  <a:srgbClr val="00313C"/>
                </a:solidFill>
                <a:latin typeface="Calibri" panose="020F0502020204030204"/>
              </a:rPr>
              <a:t>ФИЗИЧЕСКОЕ, ПСИХО-ЭМОЦИОНАЛЬНОЕ СОСТОЯНИЕ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3230423" y="3535191"/>
            <a:ext cx="1820187" cy="907697"/>
            <a:chOff x="3266864" y="3743574"/>
            <a:chExt cx="1820187" cy="646331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3266864" y="3743574"/>
              <a:ext cx="1820187" cy="646331"/>
            </a:xfrm>
            <a:prstGeom prst="rect">
              <a:avLst/>
            </a:prstGeom>
            <a:solidFill>
              <a:srgbClr val="228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71571" y="3744244"/>
              <a:ext cx="1797026" cy="3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400" dirty="0">
                  <a:solidFill>
                    <a:prstClr val="white"/>
                  </a:solidFill>
                  <a:latin typeface="Calibri" panose="020F0502020204030204"/>
                </a:rPr>
                <a:t>ИСКЛЮЧИТЕЛЬНОЕ НАРУШЕНИЕ</a:t>
              </a: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319844" y="1365197"/>
            <a:ext cx="11733181" cy="35983"/>
          </a:xfrm>
          <a:prstGeom prst="line">
            <a:avLst/>
          </a:prstGeom>
          <a:ln w="28575">
            <a:solidFill>
              <a:srgbClr val="003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078021" y="5473665"/>
            <a:ext cx="128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80000"/>
              </a:lnSpc>
            </a:pPr>
            <a:r>
              <a:rPr lang="ru-RU" sz="1200" spc="-31" dirty="0">
                <a:solidFill>
                  <a:srgbClr val="00313C"/>
                </a:solidFill>
                <a:latin typeface="Calibri" panose="020F0502020204030204"/>
              </a:rPr>
              <a:t>МОТИВАЦИЯ/</a:t>
            </a:r>
          </a:p>
          <a:p>
            <a:pPr defTabSz="914377">
              <a:lnSpc>
                <a:spcPct val="80000"/>
              </a:lnSpc>
            </a:pPr>
            <a:r>
              <a:rPr lang="ru-RU" sz="1200" spc="-31" dirty="0">
                <a:solidFill>
                  <a:srgbClr val="00313C"/>
                </a:solidFill>
                <a:latin typeface="Calibri" panose="020F0502020204030204"/>
              </a:rPr>
              <a:t>КОГНИТИВНЫЕ ИСКАЖЕНИЯ (ментальные ловушки)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78021" y="4532922"/>
            <a:ext cx="130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80000"/>
              </a:lnSpc>
            </a:pPr>
            <a:r>
              <a:rPr lang="ru-RU" sz="1200" spc="-31" dirty="0">
                <a:solidFill>
                  <a:srgbClr val="00313C"/>
                </a:solidFill>
                <a:latin typeface="Calibri" panose="020F0502020204030204"/>
              </a:rPr>
              <a:t>МОТИВАЦИЯ/</a:t>
            </a:r>
          </a:p>
          <a:p>
            <a:pPr defTabSz="914377">
              <a:lnSpc>
                <a:spcPct val="80000"/>
              </a:lnSpc>
            </a:pPr>
            <a:r>
              <a:rPr lang="ru-RU" sz="1200" spc="-31" dirty="0">
                <a:solidFill>
                  <a:srgbClr val="00313C"/>
                </a:solidFill>
                <a:latin typeface="Calibri" panose="020F0502020204030204"/>
              </a:rPr>
              <a:t>КОГНИТИВНЫЕ ИСКАЖЕНИЯ (ментальные ловушки)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707812" y="1819191"/>
            <a:ext cx="1886441" cy="1047441"/>
            <a:chOff x="441835" y="970366"/>
            <a:chExt cx="1414831" cy="785581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451500" y="970366"/>
              <a:ext cx="1405166" cy="775059"/>
              <a:chOff x="3225842" y="1304179"/>
              <a:chExt cx="2169104" cy="646331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3225842" y="1304179"/>
                <a:ext cx="2148840" cy="646331"/>
              </a:xfrm>
              <a:prstGeom prst="rect">
                <a:avLst/>
              </a:prstGeom>
              <a:solidFill>
                <a:srgbClr val="228D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246106" y="1348580"/>
                <a:ext cx="2148840" cy="32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1400" dirty="0">
                    <a:solidFill>
                      <a:prstClr val="white"/>
                    </a:solidFill>
                    <a:latin typeface="Calibri" panose="020F0502020204030204"/>
                  </a:rPr>
                  <a:t>НЕОСОЗНАННЫЕ ОШИБКИ</a:t>
                </a: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441835" y="1391087"/>
              <a:ext cx="1411367" cy="36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900" b="1" spc="-3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defTabSz="914377"/>
              <a:r>
                <a:rPr lang="ru-RU" sz="1067" b="0" spc="-31" dirty="0">
                  <a:solidFill>
                    <a:prstClr val="white"/>
                  </a:solidFill>
                  <a:latin typeface="Calibri" panose="020F0502020204030204"/>
                </a:rPr>
                <a:t>Не было намерения нарушить правила  (нормы, законы, инструкции)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680943" y="4629489"/>
            <a:ext cx="1891053" cy="1055019"/>
            <a:chOff x="451500" y="3090871"/>
            <a:chExt cx="1418290" cy="884009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481316" y="3090871"/>
              <a:ext cx="1388474" cy="859793"/>
              <a:chOff x="3271184" y="3743574"/>
              <a:chExt cx="1851299" cy="646331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3271184" y="3743574"/>
                <a:ext cx="1851299" cy="646331"/>
              </a:xfrm>
              <a:prstGeom prst="rect">
                <a:avLst/>
              </a:prstGeom>
              <a:solidFill>
                <a:srgbClr val="228D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280603" y="3789257"/>
                <a:ext cx="1776296" cy="32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1400" dirty="0">
                    <a:solidFill>
                      <a:prstClr val="white"/>
                    </a:solidFill>
                    <a:latin typeface="Calibri" panose="020F0502020204030204"/>
                  </a:rPr>
                  <a:t>ОСОЗНАННЫЕ НАРУШЕНИЯ</a:t>
                </a: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51500" y="3567254"/>
              <a:ext cx="1411367" cy="40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900" b="1" spc="-3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defTabSz="914377"/>
              <a:r>
                <a:rPr lang="ru-RU" sz="1067" b="0" spc="-31" dirty="0">
                  <a:solidFill>
                    <a:prstClr val="white"/>
                  </a:solidFill>
                  <a:latin typeface="Calibri" panose="020F0502020204030204"/>
                </a:rPr>
                <a:t>Правила (нормы, законы, инструкции) были нарушены намеренно</a:t>
              </a:r>
            </a:p>
          </p:txBody>
        </p:sp>
      </p:grpSp>
      <p:cxnSp>
        <p:nvCxnSpPr>
          <p:cNvPr id="89" name="Соединительная линия уступом 88"/>
          <p:cNvCxnSpPr>
            <a:stCxn id="83" idx="3"/>
            <a:endCxn id="66" idx="1"/>
          </p:cNvCxnSpPr>
          <p:nvPr/>
        </p:nvCxnSpPr>
        <p:spPr bwMode="auto">
          <a:xfrm flipV="1">
            <a:off x="2594253" y="1705213"/>
            <a:ext cx="625180" cy="44658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Соединительная линия уступом 89"/>
          <p:cNvCxnSpPr>
            <a:stCxn id="83" idx="3"/>
            <a:endCxn id="59" idx="1"/>
          </p:cNvCxnSpPr>
          <p:nvPr/>
        </p:nvCxnSpPr>
        <p:spPr bwMode="auto">
          <a:xfrm>
            <a:off x="2594253" y="2151794"/>
            <a:ext cx="631591" cy="837677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Соединительная линия уступом 90"/>
          <p:cNvCxnSpPr>
            <a:stCxn id="88" idx="3"/>
            <a:endCxn id="74" idx="1"/>
          </p:cNvCxnSpPr>
          <p:nvPr/>
        </p:nvCxnSpPr>
        <p:spPr bwMode="auto">
          <a:xfrm flipV="1">
            <a:off x="2506412" y="3797742"/>
            <a:ext cx="728718" cy="11658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Соединительная линия уступом 91"/>
          <p:cNvCxnSpPr>
            <a:stCxn id="88" idx="3"/>
            <a:endCxn id="56" idx="1"/>
          </p:cNvCxnSpPr>
          <p:nvPr/>
        </p:nvCxnSpPr>
        <p:spPr bwMode="auto">
          <a:xfrm>
            <a:off x="2506412" y="4963626"/>
            <a:ext cx="730379" cy="189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Соединительная линия уступом 92"/>
          <p:cNvCxnSpPr>
            <a:stCxn id="88" idx="3"/>
            <a:endCxn id="62" idx="1"/>
          </p:cNvCxnSpPr>
          <p:nvPr/>
        </p:nvCxnSpPr>
        <p:spPr bwMode="auto">
          <a:xfrm>
            <a:off x="2506412" y="4963626"/>
            <a:ext cx="732096" cy="9433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4" name="Группа 93"/>
          <p:cNvGrpSpPr/>
          <p:nvPr/>
        </p:nvGrpSpPr>
        <p:grpSpPr>
          <a:xfrm>
            <a:off x="220031" y="3554268"/>
            <a:ext cx="492621" cy="537901"/>
            <a:chOff x="3169064" y="1304179"/>
            <a:chExt cx="2205618" cy="646331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3225842" y="1304179"/>
              <a:ext cx="2148840" cy="646331"/>
            </a:xfrm>
            <a:prstGeom prst="rect">
              <a:avLst/>
            </a:prstGeom>
            <a:solidFill>
              <a:srgbClr val="228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69064" y="1407704"/>
              <a:ext cx="2148846" cy="36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400" dirty="0">
                  <a:solidFill>
                    <a:prstClr val="white"/>
                  </a:solidFill>
                  <a:latin typeface="Calibri" panose="020F0502020204030204"/>
                </a:rPr>
                <a:t>ЧФ</a:t>
              </a:r>
            </a:p>
          </p:txBody>
        </p:sp>
      </p:grpSp>
      <p:cxnSp>
        <p:nvCxnSpPr>
          <p:cNvPr id="97" name="Соединительная линия уступом 96"/>
          <p:cNvCxnSpPr>
            <a:stCxn id="95" idx="0"/>
            <a:endCxn id="83" idx="1"/>
          </p:cNvCxnSpPr>
          <p:nvPr/>
        </p:nvCxnSpPr>
        <p:spPr bwMode="auto">
          <a:xfrm rot="5400000" flipH="1" flipV="1">
            <a:off x="-95795" y="2720271"/>
            <a:ext cx="1402474" cy="26552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Соединительная линия уступом 97"/>
          <p:cNvCxnSpPr>
            <a:stCxn id="95" idx="2"/>
            <a:endCxn id="87" idx="1"/>
          </p:cNvCxnSpPr>
          <p:nvPr/>
        </p:nvCxnSpPr>
        <p:spPr bwMode="auto">
          <a:xfrm rot="16200000" flipH="1">
            <a:off x="71501" y="4493350"/>
            <a:ext cx="1050379" cy="24801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3232051" y="1893567"/>
            <a:ext cx="1881823" cy="48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900" b="1" spc="-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377"/>
            <a:r>
              <a:rPr lang="ru-RU" sz="1067" b="0" spc="-31" dirty="0">
                <a:solidFill>
                  <a:prstClr val="white"/>
                </a:solidFill>
                <a:latin typeface="Calibri" panose="020F0502020204030204"/>
              </a:rPr>
              <a:t>Случайная ошибка из-за недостатка внимания , спешки, испуга и т.п.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244161" y="2747838"/>
            <a:ext cx="1881823" cy="74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900" b="1" spc="-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377"/>
            <a:r>
              <a:rPr lang="ru-RU" sz="1067" b="0" spc="-31" dirty="0">
                <a:solidFill>
                  <a:prstClr val="white"/>
                </a:solidFill>
                <a:latin typeface="Calibri" panose="020F0502020204030204"/>
              </a:rPr>
              <a:t>Выбор неправильного решения по причине заблуждения, отсутствия или неверного применения знаний, правил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204606" y="3977769"/>
            <a:ext cx="1881823" cy="48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900" b="1" spc="-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377"/>
            <a:r>
              <a:rPr lang="ru-RU" sz="1067" b="0" spc="-31" dirty="0">
                <a:solidFill>
                  <a:prstClr val="white"/>
                </a:solidFill>
                <a:latin typeface="Calibri" panose="020F0502020204030204"/>
              </a:rPr>
              <a:t>Правила нарушаются с целью намеренного причинения вреда, ущерба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216603" y="4915280"/>
            <a:ext cx="1881823" cy="48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900" b="1" spc="-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377"/>
            <a:r>
              <a:rPr lang="ru-RU" sz="1067" b="0" spc="-31" dirty="0">
                <a:solidFill>
                  <a:prstClr val="white"/>
                </a:solidFill>
                <a:latin typeface="Calibri" panose="020F0502020204030204"/>
              </a:rPr>
              <a:t>Правила  нарушаются в ситуации, когда они мешают достичь каких-либо целей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152891" y="5848701"/>
            <a:ext cx="2060215" cy="48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900" b="1" spc="-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377"/>
            <a:r>
              <a:rPr lang="ru-RU" sz="1067" b="0" spc="-31" dirty="0">
                <a:solidFill>
                  <a:prstClr val="white"/>
                </a:solidFill>
                <a:latin typeface="Calibri" panose="020F0502020204030204"/>
              </a:rPr>
              <a:t>Правила нарушаются регулярно  с целью упрощения рутинной, повторяющейся  деятельности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483856" y="4582225"/>
            <a:ext cx="556916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42" indent="-171442" defTabSz="914354"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ОТСУТСТВИЕ, НЕЧЕТКОСТЬ ИЛИ НЕИСПОЛНЕНИЕ ТРЕБОВАНИЙ ПОЛИТИК И ПРИНЦИПОВ КОМПАНИИ, «ДВОЙНЫЕ СТАНДАРТЫ»</a:t>
            </a:r>
          </a:p>
          <a:p>
            <a:pPr marL="171442" indent="-171442" defTabSz="914354"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НЕОПТИМАЛЬНЫЕ, НЕВЫПОЛНИМЫЕ, СЛОЖНЫЕ ПРОЦЕССЫ И ПРОЦЕДУРЫ </a:t>
            </a:r>
          </a:p>
          <a:p>
            <a:pPr marL="171442" indent="-171442" defTabSz="914354"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НЕФОРМАЛИЗОВАННЫЕ КРИТЕРИИ И ПРАВИЛА ПРИНЯТИЯ РЕШЕНИЙ</a:t>
            </a:r>
          </a:p>
          <a:p>
            <a:pPr marL="171442" indent="-171442" defTabSz="914354"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НЕЭФФЕКТИВНЫЕ ИНСТРУМЕНТЫ РАЗВИТИЯ РИСК-ОРИЕНТИРОВАННОГО МЫШЛЕНИЯ, ОТСУТСВИЕ КОНТРОЛЯ ИХ ПРИМЕНЕНИЯ</a:t>
            </a:r>
          </a:p>
          <a:p>
            <a:pPr marL="171442" indent="-171442" defTabSz="914354"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НЕЭФФЕКТИВНЫЙ ПРОЦЕСС ИНФОРМИРОВАНИЯ О ВЫУЧЕННЫХ УРОКАХ</a:t>
            </a:r>
          </a:p>
          <a:p>
            <a:pPr marL="171442" indent="-171442" defTabSz="914354"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НЕЭФФЕКТИВНЫЙ КОНТРОЛЬ СКЛОННОСТИ К РИСКОВОМУ ПОВЕДЕНИЮ, ОБЕСПЕЧЕНИЯ НАДЕЖНОСТИ ПЕРСОНАЛА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472511" y="2656155"/>
            <a:ext cx="5668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ОТСУТСТВИЕ ИЛИ НИЗКОЕ КАЧЕСТВО ПРОЦЕДУР И МЕТОДИК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НЕЭФФЕКТИВНЫЙ ПРОЦЕСС ОБУЧЕНИЯ 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НЕЭФФЕКТИВНЫЙ ПРОЦЕСС КОНТРОЛЯ ЗНАНИЙ, НАВЫКОВ, КОМПЕТЕНЦИЙ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НЕЭФФЕКТИВНЫЙ ПРОЦЕСС ИНФОРМИРОВАНИЯ О ВЫУЧЕННЫХ УРОКАХ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НЕДОСТАТОЧНОЕ ВИЗУАЛЬНОЕ УПРАВЛЕНИЕ ЭФФЕКТИВНОСТЬЮ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468555" y="1430543"/>
            <a:ext cx="56504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НЕЭФФЕКТИВНАЯ ОРГАНИЗАЦИЯ РЕЖИМА ТРУДА И ОТДЫХА,  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НЕСОВЕРШЕНСТВО МЕНЕДЖМЕНТА ЗДОРОВЬЯ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НЕОПТИМАЛЬНАЯ ЭРГОНОМИКА/ДИЗАЙН РАБОЧЕГО МЕСТА, 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НИЗКОЕ КАЧЕСТВО ПЛАНИРОВАНИЯ ЗАДАЧ И ПРОЦЕССОВ 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НИЗКАЯ ЭФФЕКТИВНОСТЬ ИЛИ НЕДОСТАТОЧНОСТЬ КОНТРОЛЕЙ/БАРЬЕРОВ В ПРОЦЕССАХ</a:t>
            </a:r>
          </a:p>
        </p:txBody>
      </p:sp>
      <p:pic>
        <p:nvPicPr>
          <p:cNvPr id="108" name="CustomIcon">
            <a:extLst>
              <a:ext uri="{FF2B5EF4-FFF2-40B4-BE49-F238E27FC236}">
                <a16:creationId xmlns:a16="http://schemas.microsoft.com/office/drawing/2014/main" id="{85F1F10F-6987-4325-A4B8-26DCBA3A9C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6" y="3526903"/>
            <a:ext cx="609600" cy="609600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6483857" y="3642991"/>
            <a:ext cx="547594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НЕЭФФЕКТИВНЫЙ ПРОЦЕСС УПРАВЛЕНИЯ ПСИХОЛОГИЧЕСКОЙ БЕЗОПАСНОСТЬЮ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НЕЭФФЕКТИВНЫЙ ПРОЦЕСС КОМПЛАЕНС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НЕЭФФЕКТИВНЫЙ ПРОЦЕСС УПРАВЛЕНИЯ ПОЛНОМОЧИЯМИ</a:t>
            </a:r>
          </a:p>
          <a:p>
            <a:pPr marL="171442" indent="-171442" defTabSz="91435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solidFill>
                  <a:prstClr val="black"/>
                </a:solidFill>
                <a:latin typeface="Calibri" panose="020F0502020204030204"/>
              </a:rPr>
              <a:t>НЕЭФФЕКТИВНАЯ СИСТЕМА ЭСКАЛАЦИИ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00794" y="853086"/>
            <a:ext cx="10094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Схема категорий человеческого фактора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596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42" grpId="0" animBg="1"/>
      <p:bldP spid="43" grpId="0" animBg="1"/>
      <p:bldP spid="44" grpId="0" animBg="1"/>
      <p:bldP spid="45" grpId="0" animBg="1"/>
      <p:bldP spid="46" grpId="0" animBg="1"/>
      <p:bldP spid="67" grpId="0"/>
      <p:bldP spid="68" grpId="0"/>
      <p:bldP spid="69" grpId="0"/>
      <p:bldP spid="70" grpId="0"/>
      <p:bldP spid="77" grpId="0"/>
      <p:bldP spid="78" grpId="0"/>
      <p:bldP spid="105" grpId="0" animBg="1"/>
      <p:bldP spid="106" grpId="0"/>
      <p:bldP spid="107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3.1 </a:t>
            </a:r>
            <a:r>
              <a:rPr lang="ru-RU" sz="1200" b="1" dirty="0">
                <a:latin typeface="+mj-lt"/>
              </a:rPr>
              <a:t>Порядок оформления карточки анализа коренных причин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4733CB-BEA5-3E71-9587-F32AFA40789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39162" y="1213397"/>
            <a:ext cx="5813944" cy="28083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9FA791C-BBAA-4319-E6C0-B2EC35080FC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15024" y="1213397"/>
            <a:ext cx="5695472" cy="28083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BDCD06E-5314-B31D-53D4-1D4B126F813A}"/>
              </a:ext>
            </a:extLst>
          </p:cNvPr>
          <p:cNvSpPr txBox="1"/>
          <p:nvPr/>
        </p:nvSpPr>
        <p:spPr>
          <a:xfrm>
            <a:off x="239161" y="800261"/>
            <a:ext cx="5813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карточки анализа коренных причин </a:t>
            </a:r>
            <a:r>
              <a:rPr lang="en-US" sz="1100" b="1" dirty="0" err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Meridium</a:t>
            </a:r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5B0FCA-AE99-C6E1-AD42-2D1E545AC09C}"/>
              </a:ext>
            </a:extLst>
          </p:cNvPr>
          <p:cNvSpPr txBox="1"/>
          <p:nvPr/>
        </p:nvSpPr>
        <p:spPr>
          <a:xfrm>
            <a:off x="6215024" y="806327"/>
            <a:ext cx="5813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карточки анализа коренных причин </a:t>
            </a:r>
            <a:r>
              <a:rPr lang="ru-RU" sz="1100" b="1" dirty="0" err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СУПРА</a:t>
            </a:r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2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583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 bwMode="auto">
          <a:xfrm>
            <a:off x="319844" y="5066720"/>
            <a:ext cx="3764134" cy="1266659"/>
          </a:xfrm>
          <a:prstGeom prst="rect">
            <a:avLst/>
          </a:prstGeom>
          <a:solidFill>
            <a:srgbClr val="00808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3.1 </a:t>
            </a:r>
            <a:r>
              <a:rPr lang="ru-RU" sz="1200" b="1" dirty="0"/>
              <a:t>Порядок оформления карточки анализа коренных причин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087477" y="826624"/>
            <a:ext cx="5483742" cy="5510007"/>
          </a:xfrm>
          <a:prstGeom prst="rect">
            <a:avLst/>
          </a:prstGeom>
          <a:solidFill>
            <a:schemeClr val="tx2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584243" y="826624"/>
            <a:ext cx="2326252" cy="5510007"/>
          </a:xfrm>
          <a:prstGeom prst="rect">
            <a:avLst/>
          </a:prstGeom>
          <a:solidFill>
            <a:srgbClr val="008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074452" y="816474"/>
            <a:ext cx="5608799" cy="5510006"/>
          </a:xfrm>
          <a:prstGeom prst="rect">
            <a:avLst/>
          </a:prstGeom>
        </p:spPr>
        <p:txBody>
          <a:bodyPr/>
          <a:lstStyle>
            <a:lvl1pPr marL="0" indent="0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335" indent="-194662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5435" indent="-253428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060" indent="-157933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3957" indent="-132223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6pPr>
            <a:lvl7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7pPr>
            <a:lvl8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8pPr>
            <a:lvl9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kern="0" dirty="0"/>
              <a:t>Когда? </a:t>
            </a:r>
            <a:r>
              <a:rPr lang="ru-RU" sz="1200" dirty="0"/>
              <a:t>Вариант заполнения</a:t>
            </a:r>
            <a:r>
              <a:rPr lang="ru-RU" sz="1200" kern="0" dirty="0"/>
              <a:t>: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0" dirty="0"/>
              <a:t>26.12.2025 г.</a:t>
            </a:r>
          </a:p>
          <a:p>
            <a:pPr>
              <a:spcAft>
                <a:spcPts val="0"/>
              </a:spcAft>
            </a:pPr>
            <a:endParaRPr lang="ru-RU" sz="1333" b="1" kern="0" dirty="0"/>
          </a:p>
          <a:p>
            <a:r>
              <a:rPr lang="ru-RU" sz="1200" b="1" kern="0" baseline="30000" dirty="0"/>
              <a:t>2</a:t>
            </a:r>
            <a:r>
              <a:rPr lang="ru-RU" sz="1200" b="1" kern="0" dirty="0"/>
              <a:t>Что с производством, заводом, предприятием? </a:t>
            </a:r>
            <a:r>
              <a:rPr lang="ru-RU" sz="1200" dirty="0"/>
              <a:t>Варианты заполнения</a:t>
            </a:r>
            <a:r>
              <a:rPr lang="ru-RU" sz="1200" kern="0" dirty="0"/>
              <a:t>: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0" dirty="0"/>
              <a:t>Останов производства / завода  / предприятия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0" dirty="0"/>
              <a:t>Снижение производительности на производстве / заводе / предприятии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0" dirty="0"/>
              <a:t>Отклонение по качеству готовой продукции на производстве / заводе / предприятии 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ru-RU" sz="1200" kern="0" dirty="0"/>
              <a:t>Увеличение расходных норм на производстве / заводе / предприятии</a:t>
            </a:r>
          </a:p>
          <a:p>
            <a:pPr>
              <a:spcAft>
                <a:spcPts val="0"/>
              </a:spcAft>
            </a:pPr>
            <a:r>
              <a:rPr lang="ru-RU" sz="1200" kern="0" dirty="0"/>
              <a:t>Что соответствует </a:t>
            </a:r>
            <a:r>
              <a:rPr lang="ru-RU" sz="1200" kern="0" dirty="0">
                <a:hlinkClick r:id="rId25" action="ppaction://hlinksldjump"/>
              </a:rPr>
              <a:t>порядку формирования негативного события</a:t>
            </a:r>
            <a:r>
              <a:rPr lang="ru-RU" sz="1200" kern="0" dirty="0"/>
              <a:t>, где указано больше примеров.</a:t>
            </a:r>
          </a:p>
          <a:p>
            <a:endParaRPr lang="ru-RU" sz="1200" b="1" kern="0" dirty="0"/>
          </a:p>
          <a:p>
            <a:r>
              <a:rPr lang="ru-RU" sz="1200" b="1" kern="0" dirty="0"/>
              <a:t>Какой функциональный отказ? </a:t>
            </a:r>
            <a:r>
              <a:rPr lang="ru-RU" sz="1200" dirty="0"/>
              <a:t>Варианты заполнения</a:t>
            </a:r>
            <a:r>
              <a:rPr lang="ru-RU" sz="1200" kern="0" dirty="0"/>
              <a:t>:</a:t>
            </a:r>
          </a:p>
          <a:p>
            <a:pPr>
              <a:spcAft>
                <a:spcPts val="0"/>
              </a:spcAft>
            </a:pPr>
            <a:r>
              <a:rPr lang="ru-RU" sz="1200" kern="0" dirty="0"/>
              <a:t>Полный функциональный отказ: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0" dirty="0"/>
              <a:t>Отсутствие циркуляции хладагента по причине отказа компрессора К-33</a:t>
            </a:r>
          </a:p>
          <a:p>
            <a:pPr>
              <a:spcAft>
                <a:spcPts val="0"/>
              </a:spcAft>
            </a:pPr>
            <a:r>
              <a:rPr lang="ru-RU" sz="1200" kern="0" dirty="0"/>
              <a:t>Частичный функциональный отказ: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0" dirty="0"/>
              <a:t>Снижение степени сжатия контактного газа на 30% по причине неисправности компрессора К-33</a:t>
            </a:r>
          </a:p>
          <a:p>
            <a:pPr>
              <a:spcAft>
                <a:spcPts val="0"/>
              </a:spcAft>
            </a:pPr>
            <a:r>
              <a:rPr lang="ru-RU" sz="1200" kern="0" dirty="0"/>
              <a:t>Что соответствует </a:t>
            </a:r>
            <a:r>
              <a:rPr lang="ru-RU" sz="1200" kern="0" dirty="0">
                <a:hlinkClick r:id="rId26" action="ppaction://hlinksldjump"/>
              </a:rPr>
              <a:t>порядку формирования функционального отказа</a:t>
            </a:r>
            <a:r>
              <a:rPr lang="ru-RU" sz="1200" kern="0" dirty="0"/>
              <a:t>, где указано больше примеров.</a:t>
            </a:r>
          </a:p>
          <a:p>
            <a:r>
              <a:rPr lang="ru-RU" sz="1200" b="1" kern="0" dirty="0"/>
              <a:t>Какая физическая причина или вид отказа? </a:t>
            </a:r>
            <a:r>
              <a:rPr lang="ru-RU" sz="1200" dirty="0"/>
              <a:t>Варианты заполнения</a:t>
            </a:r>
            <a:r>
              <a:rPr lang="ru-RU" sz="1200" kern="0" dirty="0"/>
              <a:t>:</a:t>
            </a:r>
          </a:p>
          <a:p>
            <a:pPr>
              <a:spcAft>
                <a:spcPts val="0"/>
              </a:spcAft>
            </a:pPr>
            <a:r>
              <a:rPr lang="ru-RU" sz="1200" kern="0" dirty="0"/>
              <a:t>Примеры названия непосредственной / физической причины: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0" dirty="0"/>
              <a:t>Перегрев (&gt;700°C) и спекание активных центров катализатора</a:t>
            </a:r>
          </a:p>
          <a:p>
            <a:pPr>
              <a:spcAft>
                <a:spcPts val="0"/>
              </a:spcAft>
            </a:pPr>
            <a:r>
              <a:rPr lang="ru-RU" sz="1200" kern="0" dirty="0"/>
              <a:t>Примеры названия вида отказа для оборудования: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0" dirty="0"/>
              <a:t>Засорение трубного пространства из-за образования отложений</a:t>
            </a:r>
          </a:p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kern="0" dirty="0"/>
              <a:t>Деформация пластин теплообменника из-за гидроудара при пуске системы</a:t>
            </a:r>
          </a:p>
          <a:p>
            <a:pPr>
              <a:spcAft>
                <a:spcPts val="0"/>
              </a:spcAft>
            </a:pPr>
            <a:r>
              <a:rPr lang="ru-RU" sz="1200" kern="0" dirty="0"/>
              <a:t>Что соответствует </a:t>
            </a:r>
            <a:r>
              <a:rPr lang="ru-RU" sz="1200" kern="0" dirty="0">
                <a:hlinkClick r:id="rId27" action="ppaction://hlinksldjump"/>
              </a:rPr>
              <a:t>порядку формирования физической причины</a:t>
            </a:r>
            <a:r>
              <a:rPr lang="ru-RU" sz="1200" kern="0" dirty="0"/>
              <a:t>, где указано больше примеров.</a:t>
            </a: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7963550" y="1681460"/>
            <a:ext cx="1856937" cy="1538691"/>
          </a:xfrm>
          <a:prstGeom prst="rect">
            <a:avLst/>
          </a:prstGeom>
        </p:spPr>
        <p:txBody>
          <a:bodyPr/>
          <a:lstStyle>
            <a:lvl1pPr marL="0" indent="0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335" indent="-194662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5435" indent="-253428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060" indent="-157933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3957" indent="-132223" algn="l" defTabSz="91347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6pPr>
            <a:lvl7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7pPr>
            <a:lvl8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8pPr>
            <a:lvl9pPr marL="1020030" indent="-177089" algn="l" defTabSz="12180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22764" indent="-122764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200" kern="0" dirty="0"/>
          </a:p>
        </p:txBody>
      </p:sp>
      <p:sp>
        <p:nvSpPr>
          <p:cNvPr id="20" name="TextBox 19"/>
          <p:cNvSpPr txBox="1"/>
          <p:nvPr/>
        </p:nvSpPr>
        <p:spPr>
          <a:xfrm>
            <a:off x="9629068" y="2664278"/>
            <a:ext cx="2237519" cy="3477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ru-RU" sz="1200" b="0" dirty="0">
                <a:solidFill>
                  <a:schemeClr val="bg1"/>
                </a:solidFill>
              </a:rPr>
              <a:t>20.12.2025 г. Снижение нагрузок на производстве </a:t>
            </a:r>
            <a:r>
              <a:rPr lang="ru-RU" sz="1200" b="0" dirty="0" err="1">
                <a:solidFill>
                  <a:schemeClr val="bg1"/>
                </a:solidFill>
              </a:rPr>
              <a:t>СКИ</a:t>
            </a:r>
            <a:r>
              <a:rPr lang="ru-RU" sz="1200" b="0" dirty="0">
                <a:solidFill>
                  <a:schemeClr val="bg1"/>
                </a:solidFill>
              </a:rPr>
              <a:t> по причине останова агрегата выделения каучука ЛК-8/7 по причине отказа отжимной машины А-159/7 из-за превышения температуры подшипника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26.12.2025 г. Останов производства ДБО по причине отключения компрессора контактного газа С-201 из-за нажатия аварийной кнопки оператором установки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26.12.2025 г. Останов 32 линии по причине отказа </a:t>
            </a:r>
            <a:r>
              <a:rPr lang="ru-RU" sz="1200" b="0" dirty="0" err="1">
                <a:solidFill>
                  <a:schemeClr val="bg1"/>
                </a:solidFill>
              </a:rPr>
              <a:t>гранулятора</a:t>
            </a:r>
            <a:r>
              <a:rPr lang="ru-RU" sz="1200" b="0" dirty="0">
                <a:solidFill>
                  <a:schemeClr val="bg1"/>
                </a:solidFill>
              </a:rPr>
              <a:t> полиэтилена 32-PE-8400 из-за износа муфты соединительной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9844" y="3797070"/>
            <a:ext cx="3764133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fontAlgn="base">
              <a:spcAft>
                <a:spcPts val="800"/>
              </a:spcAft>
              <a:buClr>
                <a:schemeClr val="tx2"/>
              </a:buClr>
            </a:pPr>
            <a:r>
              <a:rPr lang="ru-RU" sz="1200" b="1" dirty="0"/>
              <a:t>Для формулировки наименования расследования требуется ответить на 4 вопроса, </a:t>
            </a:r>
            <a:r>
              <a:rPr lang="ru-RU" sz="1200" dirty="0"/>
              <a:t>которые корректно формулируют название расследования</a:t>
            </a:r>
          </a:p>
        </p:txBody>
      </p:sp>
      <p:sp>
        <p:nvSpPr>
          <p:cNvPr id="22" name="Rectangle: Single Corner Rounded 41">
            <a:extLst>
              <a:ext uri="{FF2B5EF4-FFF2-40B4-BE49-F238E27FC236}">
                <a16:creationId xmlns:a16="http://schemas.microsoft.com/office/drawing/2014/main" id="{1D87EDB5-4990-4B14-A65F-F733337EA46B}"/>
              </a:ext>
            </a:extLst>
          </p:cNvPr>
          <p:cNvSpPr>
            <a:spLocks/>
          </p:cNvSpPr>
          <p:nvPr/>
        </p:nvSpPr>
        <p:spPr>
          <a:xfrm>
            <a:off x="478367" y="5074754"/>
            <a:ext cx="2574987" cy="10462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fontAlgn="base">
              <a:spcAft>
                <a:spcPts val="800"/>
              </a:spcAft>
              <a:buClr>
                <a:schemeClr val="tx2"/>
              </a:buClr>
            </a:pPr>
            <a:r>
              <a:rPr lang="ru-RU" sz="1333" b="1" dirty="0"/>
              <a:t>Первоначальное описание негативного события в модуле УПП</a:t>
            </a:r>
            <a:r>
              <a:rPr lang="en-US" sz="1333" b="1" dirty="0"/>
              <a:t>/PLA</a:t>
            </a:r>
            <a:r>
              <a:rPr lang="ru-RU" sz="1333" b="1" dirty="0"/>
              <a:t>. </a:t>
            </a:r>
            <a:r>
              <a:rPr lang="ru-RU" sz="1333" dirty="0"/>
              <a:t>Вариант заполнения: </a:t>
            </a:r>
            <a:r>
              <a:rPr lang="ru-RU" sz="1400" b="0" dirty="0">
                <a:solidFill>
                  <a:schemeClr val="tx1"/>
                </a:solidFill>
              </a:rPr>
              <a:t>Останов компрессора М-5 при запуске</a:t>
            </a:r>
          </a:p>
        </p:txBody>
      </p:sp>
      <p:sp>
        <p:nvSpPr>
          <p:cNvPr id="24" name="Равнобедренный треугольник 23"/>
          <p:cNvSpPr/>
          <p:nvPr/>
        </p:nvSpPr>
        <p:spPr bwMode="auto">
          <a:xfrm rot="5400000">
            <a:off x="2930698" y="5192877"/>
            <a:ext cx="1269910" cy="1017600"/>
          </a:xfrm>
          <a:prstGeom prst="triangle">
            <a:avLst/>
          </a:prstGeom>
          <a:solidFill>
            <a:srgbClr val="008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charset="0"/>
            </a:endParaRPr>
          </a:p>
        </p:txBody>
      </p:sp>
      <p:sp>
        <p:nvSpPr>
          <p:cNvPr id="29" name="Rectangle: Single Corner Rounded 53">
            <a:extLst>
              <a:ext uri="{FF2B5EF4-FFF2-40B4-BE49-F238E27FC236}">
                <a16:creationId xmlns:a16="http://schemas.microsoft.com/office/drawing/2014/main" id="{E9503B0C-27E0-4A46-A32F-86E415C5AD7E}"/>
              </a:ext>
            </a:extLst>
          </p:cNvPr>
          <p:cNvSpPr>
            <a:spLocks/>
          </p:cNvSpPr>
          <p:nvPr/>
        </p:nvSpPr>
        <p:spPr>
          <a:xfrm>
            <a:off x="9683297" y="2138659"/>
            <a:ext cx="2138466" cy="41024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fontAlgn="base">
              <a:spcAft>
                <a:spcPts val="800"/>
              </a:spcAft>
              <a:buClr>
                <a:schemeClr val="tx2"/>
              </a:buClr>
            </a:pPr>
            <a:r>
              <a:rPr lang="ru-RU" sz="1333" b="1" dirty="0">
                <a:solidFill>
                  <a:schemeClr val="bg1"/>
                </a:solidFill>
              </a:rPr>
              <a:t>Правильные формулировки</a:t>
            </a:r>
            <a:r>
              <a:rPr lang="ru-RU" sz="1333" b="1" baseline="30000" dirty="0">
                <a:solidFill>
                  <a:schemeClr val="bg1"/>
                </a:solidFill>
              </a:rPr>
              <a:t>1</a:t>
            </a:r>
            <a:r>
              <a:rPr lang="ru-RU" sz="1333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9844" y="6398510"/>
            <a:ext cx="9837211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ru-RU" b="0" baseline="30000" dirty="0">
                <a:solidFill>
                  <a:schemeClr val="tx1"/>
                </a:solidFill>
              </a:rPr>
              <a:t>1 </a:t>
            </a:r>
            <a:r>
              <a:rPr lang="ru-RU" b="0" dirty="0">
                <a:solidFill>
                  <a:schemeClr val="tx1"/>
                </a:solidFill>
              </a:rPr>
              <a:t>Предприятиям допускается включать в наименование расследования дату события и завод</a:t>
            </a:r>
          </a:p>
          <a:p>
            <a:r>
              <a:rPr lang="ru-RU" b="0" baseline="30000" dirty="0">
                <a:solidFill>
                  <a:schemeClr val="tx1"/>
                </a:solidFill>
              </a:rPr>
              <a:t>2 </a:t>
            </a:r>
            <a:r>
              <a:rPr lang="ru-RU" b="0" dirty="0">
                <a:solidFill>
                  <a:schemeClr val="tx1"/>
                </a:solidFill>
              </a:rPr>
              <a:t>Не описывается, если событие без влияния на производство/завод/предприятие</a:t>
            </a:r>
            <a:endParaRPr lang="ru-RU" b="0" baseline="30000" dirty="0">
              <a:solidFill>
                <a:schemeClr val="tx1"/>
              </a:solidFill>
            </a:endParaRPr>
          </a:p>
        </p:txBody>
      </p:sp>
      <p:grpSp>
        <p:nvGrpSpPr>
          <p:cNvPr id="33" name="Группа 32"/>
          <p:cNvGrpSpPr>
            <a:grpSpLocks noChangeAspect="1"/>
          </p:cNvGrpSpPr>
          <p:nvPr/>
        </p:nvGrpSpPr>
        <p:grpSpPr>
          <a:xfrm flipV="1">
            <a:off x="9584243" y="826623"/>
            <a:ext cx="2326251" cy="1268328"/>
            <a:chOff x="4975993" y="2962491"/>
            <a:chExt cx="837002" cy="837000"/>
          </a:xfrm>
        </p:grpSpPr>
        <p:sp>
          <p:nvSpPr>
            <p:cNvPr id="34" name="Прямоугольник 33"/>
            <p:cNvSpPr>
              <a:spLocks noChangeAspect="1"/>
            </p:cNvSpPr>
            <p:nvPr/>
          </p:nvSpPr>
          <p:spPr bwMode="auto">
            <a:xfrm>
              <a:off x="4975993" y="2962491"/>
              <a:ext cx="837001" cy="8370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latin typeface="Arial" charset="0"/>
              </a:endParaRPr>
            </a:p>
          </p:txBody>
        </p:sp>
        <p:sp>
          <p:nvSpPr>
            <p:cNvPr id="35" name="Полилиния 34"/>
            <p:cNvSpPr>
              <a:spLocks noChangeAspect="1"/>
            </p:cNvSpPr>
            <p:nvPr/>
          </p:nvSpPr>
          <p:spPr bwMode="auto">
            <a:xfrm>
              <a:off x="4975994" y="2962491"/>
              <a:ext cx="837001" cy="837000"/>
            </a:xfrm>
            <a:custGeom>
              <a:avLst/>
              <a:gdLst>
                <a:gd name="connsiteX0" fmla="*/ 417006 w 837001"/>
                <a:gd name="connsiteY0" fmla="*/ 0 h 837000"/>
                <a:gd name="connsiteX1" fmla="*/ 419995 w 837001"/>
                <a:gd name="connsiteY1" fmla="*/ 0 h 837000"/>
                <a:gd name="connsiteX2" fmla="*/ 837001 w 837001"/>
                <a:gd name="connsiteY2" fmla="*/ 502220 h 837000"/>
                <a:gd name="connsiteX3" fmla="*/ 837001 w 837001"/>
                <a:gd name="connsiteY3" fmla="*/ 837000 h 837000"/>
                <a:gd name="connsiteX4" fmla="*/ 0 w 837001"/>
                <a:gd name="connsiteY4" fmla="*/ 837000 h 837000"/>
                <a:gd name="connsiteX5" fmla="*/ 0 w 837001"/>
                <a:gd name="connsiteY5" fmla="*/ 502219 h 83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001" h="837000">
                  <a:moveTo>
                    <a:pt x="417006" y="0"/>
                  </a:moveTo>
                  <a:lnTo>
                    <a:pt x="419995" y="0"/>
                  </a:lnTo>
                  <a:lnTo>
                    <a:pt x="837001" y="502220"/>
                  </a:lnTo>
                  <a:lnTo>
                    <a:pt x="837001" y="837000"/>
                  </a:lnTo>
                  <a:lnTo>
                    <a:pt x="0" y="837000"/>
                  </a:lnTo>
                  <a:lnTo>
                    <a:pt x="0" y="50221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latin typeface="Arial" charset="0"/>
              </a:endParaRPr>
            </a:p>
          </p:txBody>
        </p:sp>
        <p:sp>
          <p:nvSpPr>
            <p:cNvPr id="36" name="Равнобедренный треугольник 35"/>
            <p:cNvSpPr/>
            <p:nvPr/>
          </p:nvSpPr>
          <p:spPr bwMode="auto">
            <a:xfrm>
              <a:off x="4976009" y="3295491"/>
              <a:ext cx="836969" cy="504000"/>
            </a:xfrm>
            <a:prstGeom prst="triangle">
              <a:avLst/>
            </a:prstGeom>
            <a:solidFill>
              <a:srgbClr val="008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latin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6655" y="793067"/>
            <a:ext cx="38373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8C95"/>
                </a:solidFill>
              </a:rPr>
              <a:t>Требования к заполнению поля «Имя анализа»</a:t>
            </a:r>
          </a:p>
          <a:p>
            <a:endParaRPr lang="en-US" sz="1200" b="1" dirty="0">
              <a:solidFill>
                <a:srgbClr val="00464A"/>
              </a:solidFill>
            </a:endParaRPr>
          </a:p>
          <a:p>
            <a:r>
              <a:rPr lang="ru-RU" sz="1200" b="1" dirty="0">
                <a:solidFill>
                  <a:srgbClr val="008C95"/>
                </a:solidFill>
              </a:rPr>
              <a:t>Основные принципы:</a:t>
            </a:r>
          </a:p>
          <a:p>
            <a:endParaRPr lang="ru-RU" sz="1200" b="1" dirty="0">
              <a:solidFill>
                <a:srgbClr val="00464A"/>
              </a:solidFill>
            </a:endParaRPr>
          </a:p>
          <a:p>
            <a:r>
              <a:rPr lang="ru-RU" sz="1200" b="1" dirty="0">
                <a:solidFill>
                  <a:srgbClr val="00464A"/>
                </a:solidFill>
              </a:rPr>
              <a:t>Уникальность: </a:t>
            </a:r>
            <a:r>
              <a:rPr lang="ru-RU" sz="1200" dirty="0">
                <a:solidFill>
                  <a:srgbClr val="00464A"/>
                </a:solidFill>
              </a:rPr>
              <a:t>Каждое расследование должно иметь уникальное название, однозначно идентифицирующее событие.</a:t>
            </a:r>
          </a:p>
          <a:p>
            <a:r>
              <a:rPr lang="ru-RU" sz="1200" b="1" dirty="0">
                <a:solidFill>
                  <a:srgbClr val="00464A"/>
                </a:solidFill>
              </a:rPr>
              <a:t>Информативность:</a:t>
            </a:r>
            <a:r>
              <a:rPr lang="ru-RU" sz="1200" dirty="0">
                <a:solidFill>
                  <a:srgbClr val="00464A"/>
                </a:solidFill>
              </a:rPr>
              <a:t> Название должно кратко отражать ключевые факты о событии, позволяя быстро понять его суть.</a:t>
            </a:r>
          </a:p>
          <a:p>
            <a:r>
              <a:rPr lang="ru-RU" sz="1200" b="1" dirty="0">
                <a:solidFill>
                  <a:srgbClr val="00464A"/>
                </a:solidFill>
              </a:rPr>
              <a:t>Последовательность:</a:t>
            </a:r>
            <a:r>
              <a:rPr lang="ru-RU" sz="1200" dirty="0">
                <a:solidFill>
                  <a:srgbClr val="00464A"/>
                </a:solidFill>
              </a:rPr>
              <a:t> Использование единого формата для всех расследований облегчает поиск, сортировку и анализ данных.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37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55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53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0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41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51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43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49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45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47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6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57" name="Пятиугольник 56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28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3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3.1 </a:t>
            </a:r>
            <a:r>
              <a:rPr lang="ru-RU" sz="1200" b="1" dirty="0">
                <a:latin typeface="+mj-lt"/>
              </a:rPr>
              <a:t>Порядок оформления карточки анализа коренных причин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9843" y="849248"/>
            <a:ext cx="11590651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C95"/>
                </a:solidFill>
              </a:rPr>
              <a:t>Требования к заполнению поля «Категория причины».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принципы: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Беспристрастность </a:t>
            </a:r>
            <a:r>
              <a:rPr lang="ru-RU" sz="1100" dirty="0">
                <a:solidFill>
                  <a:prstClr val="black"/>
                </a:solidFill>
              </a:rPr>
              <a:t>– категория определяется главным аналитиком и подтверждается в рамках согласования комиссией.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Объективность </a:t>
            </a:r>
            <a:r>
              <a:rPr lang="ru-RU" sz="1100" dirty="0">
                <a:solidFill>
                  <a:prstClr val="black"/>
                </a:solidFill>
              </a:rPr>
              <a:t>– при отражении в логическом дереве нескольких веток с коренными причинами категоризация определяется в зависимости от того, какие коренные причины стали триггером к реализации события или привнесли наибольший вклад в событие.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причин: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Проектные ошибки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на этапе проектирования (технического решения), изготовления, монтажа и ввода в эксплуатацию, в результате чего реализовалось событие.</a:t>
            </a:r>
          </a:p>
          <a:p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Технологический фактор - </a:t>
            </a:r>
            <a:r>
              <a:rPr lang="ru-RU" sz="1100" dirty="0">
                <a:solidFill>
                  <a:prstClr val="black"/>
                </a:solidFill>
              </a:rPr>
              <a:t>ошибки / нарушения, которые были допущены по технологическим причинам в зоне ответственности службы главного технолога.</a:t>
            </a:r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008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strike="sngStrike" dirty="0">
                <a:solidFill>
                  <a:prstClr val="black"/>
                </a:solidFill>
              </a:rPr>
              <a:t>Человеческий фактор </a:t>
            </a:r>
            <a:r>
              <a:rPr lang="ru-RU" sz="1100" strike="sngStrike" dirty="0">
                <a:solidFill>
                  <a:prstClr val="black"/>
                </a:solidFill>
              </a:rPr>
              <a:t>– относятся события, </a:t>
            </a:r>
            <a:r>
              <a:rPr lang="ru-RU" sz="1100" b="1" strike="sngStrike" dirty="0">
                <a:solidFill>
                  <a:prstClr val="black"/>
                </a:solidFill>
              </a:rPr>
              <a:t>непосредственно</a:t>
            </a:r>
            <a:r>
              <a:rPr lang="ru-RU" sz="1100" strike="sngStrike" dirty="0">
                <a:solidFill>
                  <a:prstClr val="black"/>
                </a:solidFill>
              </a:rPr>
              <a:t> вызванные ошибочными действиями или бездействием персонала оперативного, ремонтного, управленческого, а также привлеченного (внешнего), которые привели к </a:t>
            </a:r>
            <a:r>
              <a:rPr lang="ru-RU" sz="1100" b="1" strike="sngStrike" dirty="0">
                <a:solidFill>
                  <a:prstClr val="black"/>
                </a:solidFill>
              </a:rPr>
              <a:t>немедленному</a:t>
            </a:r>
            <a:r>
              <a:rPr lang="ru-RU" sz="1100" strike="sngStrike" dirty="0">
                <a:solidFill>
                  <a:prstClr val="black"/>
                </a:solidFill>
              </a:rPr>
              <a:t> наступлению негативного события.</a:t>
            </a:r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Производственная эксплуатация </a:t>
            </a:r>
            <a:r>
              <a:rPr lang="ru-RU" sz="1100" dirty="0">
                <a:solidFill>
                  <a:prstClr val="black"/>
                </a:solidFill>
              </a:rPr>
              <a:t>– ошибки / нарушения, которые были допущены производственным персоналом в процессе производства продукции. 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Техническое обслуживание и ремонт</a:t>
            </a:r>
            <a:r>
              <a:rPr lang="ru-RU" sz="1100" b="1" baseline="30000" dirty="0">
                <a:solidFill>
                  <a:prstClr val="black"/>
                </a:solidFill>
              </a:rPr>
              <a:t>1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- ошибки / нарушения, которые были допущены процессе планирования и реализации ремонтов и технического обслуживания. </a:t>
            </a:r>
          </a:p>
          <a:p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Обеспечение энергоресурсами (внешний фактор) </a:t>
            </a:r>
            <a:r>
              <a:rPr lang="ru-RU" sz="1100" dirty="0">
                <a:solidFill>
                  <a:prstClr val="black"/>
                </a:solidFill>
              </a:rPr>
              <a:t>– категория причин по событиям, связанным с отсутствием доступности энергоресурсов и фактором, находящимся вне области влияния </a:t>
            </a:r>
            <a:r>
              <a:rPr lang="ru-RU" sz="1100" dirty="0" err="1">
                <a:solidFill>
                  <a:prstClr val="black"/>
                </a:solidFill>
              </a:rPr>
              <a:t>ФЭПа</a:t>
            </a:r>
            <a:r>
              <a:rPr lang="ru-RU" sz="1100" dirty="0">
                <a:solidFill>
                  <a:prstClr val="black"/>
                </a:solidFill>
              </a:rPr>
              <a:t> и/или Компании. Главным аналитиком при выборе данного фактора проверяется заполнение полей «зона ответственности» (по предприятию) и «периметр» на предмет выбора значения «Вне компании». В случае выявления отклонения главным аналитиком инициируется изменения в карточке события производства в модуле </a:t>
            </a:r>
            <a:r>
              <a:rPr lang="en-US" sz="1100" dirty="0">
                <a:solidFill>
                  <a:prstClr val="black"/>
                </a:solidFill>
              </a:rPr>
              <a:t>PLA / </a:t>
            </a:r>
            <a:r>
              <a:rPr lang="ru-RU" sz="1100" dirty="0">
                <a:solidFill>
                  <a:prstClr val="black"/>
                </a:solidFill>
              </a:rPr>
              <a:t>УПП путем направления коммуникации на </a:t>
            </a:r>
            <a:r>
              <a:rPr lang="ru-RU" sz="1100" dirty="0" err="1">
                <a:solidFill>
                  <a:prstClr val="black"/>
                </a:solidFill>
              </a:rPr>
              <a:t>ПДО</a:t>
            </a:r>
            <a:r>
              <a:rPr lang="ru-RU" sz="1100" dirty="0">
                <a:solidFill>
                  <a:prstClr val="black"/>
                </a:solidFill>
              </a:rPr>
              <a:t> / ПДУ.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Сырьевое обеспечение (внешний фактор)</a:t>
            </a:r>
            <a:r>
              <a:rPr lang="ru-RU" sz="1100" dirty="0">
                <a:solidFill>
                  <a:prstClr val="black"/>
                </a:solidFill>
              </a:rPr>
              <a:t> – категория причин по событиям, связанным с отсутствием доступности или качеством сырья и фактора находящегося вне области влияния </a:t>
            </a:r>
            <a:r>
              <a:rPr lang="ru-RU" sz="1100" dirty="0" err="1">
                <a:solidFill>
                  <a:prstClr val="black"/>
                </a:solidFill>
              </a:rPr>
              <a:t>ФЭПа</a:t>
            </a:r>
            <a:r>
              <a:rPr lang="ru-RU" sz="1100" dirty="0">
                <a:solidFill>
                  <a:prstClr val="black"/>
                </a:solidFill>
              </a:rPr>
              <a:t> и/или Компании. Главным аналитиком при выборе данного фактора проверяется заполнение полей «зона ответственности» (по предприятию) и «периметр» на предмет выбора значения «Вне компании». В случае выявления отклонения главным аналитиком инициируется изменения в карточке события производства в модуле </a:t>
            </a:r>
            <a:r>
              <a:rPr lang="en-US" sz="1100" dirty="0">
                <a:solidFill>
                  <a:prstClr val="black"/>
                </a:solidFill>
              </a:rPr>
              <a:t>PLA / </a:t>
            </a:r>
            <a:r>
              <a:rPr lang="ru-RU" sz="1100" dirty="0">
                <a:solidFill>
                  <a:prstClr val="black"/>
                </a:solidFill>
              </a:rPr>
              <a:t>УПП путем направления коммуникации на </a:t>
            </a:r>
            <a:r>
              <a:rPr lang="ru-RU" sz="1100" dirty="0" err="1">
                <a:solidFill>
                  <a:prstClr val="black"/>
                </a:solidFill>
              </a:rPr>
              <a:t>ПДО</a:t>
            </a:r>
            <a:r>
              <a:rPr lang="ru-RU" sz="1100" dirty="0">
                <a:solidFill>
                  <a:prstClr val="black"/>
                </a:solidFill>
              </a:rPr>
              <a:t> / ПДУ.</a:t>
            </a:r>
          </a:p>
          <a:p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1100" b="1" dirty="0">
                <a:solidFill>
                  <a:prstClr val="black"/>
                </a:solidFill>
              </a:rPr>
              <a:t>Внешнеполитический фактор </a:t>
            </a:r>
            <a:r>
              <a:rPr lang="ru-RU" sz="1100" dirty="0">
                <a:solidFill>
                  <a:prstClr val="black"/>
                </a:solidFill>
              </a:rPr>
              <a:t>– категорируются расследования по событиям с отклонениями и фактора находящегося вне области влияния </a:t>
            </a:r>
            <a:r>
              <a:rPr lang="ru-RU" sz="1100" dirty="0" err="1">
                <a:solidFill>
                  <a:prstClr val="black"/>
                </a:solidFill>
              </a:rPr>
              <a:t>ФЭПа</a:t>
            </a:r>
            <a:r>
              <a:rPr lang="ru-RU" sz="1100" dirty="0">
                <a:solidFill>
                  <a:prstClr val="black"/>
                </a:solidFill>
              </a:rPr>
              <a:t> и/или Компании. При выборе данного фактора главным аналитиком проверяется зона ответственности и периметр по данному событию на предмет корректного отнесения. В случае выявления отклонения главным аналитиком инициируется изменения в карточке события производства в модуле </a:t>
            </a:r>
            <a:r>
              <a:rPr lang="en-US" sz="1100" dirty="0">
                <a:solidFill>
                  <a:prstClr val="black"/>
                </a:solidFill>
              </a:rPr>
              <a:t>PLA / </a:t>
            </a:r>
            <a:r>
              <a:rPr lang="ru-RU" sz="1100" dirty="0">
                <a:solidFill>
                  <a:prstClr val="black"/>
                </a:solidFill>
              </a:rPr>
              <a:t>УПП путем направления коммуникации на </a:t>
            </a:r>
            <a:r>
              <a:rPr lang="ru-RU" sz="1100" dirty="0" err="1">
                <a:solidFill>
                  <a:prstClr val="black"/>
                </a:solidFill>
              </a:rPr>
              <a:t>ПДО</a:t>
            </a:r>
            <a:r>
              <a:rPr lang="ru-RU" sz="1100" dirty="0">
                <a:solidFill>
                  <a:prstClr val="black"/>
                </a:solidFill>
              </a:rPr>
              <a:t> / ПДУ.</a:t>
            </a:r>
          </a:p>
          <a:p>
            <a:endParaRPr lang="ru-RU" sz="1100" dirty="0">
              <a:solidFill>
                <a:prstClr val="black"/>
              </a:solidFill>
            </a:endParaRPr>
          </a:p>
          <a:p>
            <a:r>
              <a:rPr lang="ru-RU" sz="800" baseline="30000" dirty="0">
                <a:solidFill>
                  <a:prstClr val="black"/>
                </a:solidFill>
              </a:rPr>
              <a:t>1</a:t>
            </a:r>
            <a:r>
              <a:rPr lang="ru-RU" sz="800" dirty="0">
                <a:solidFill>
                  <a:prstClr val="black"/>
                </a:solidFill>
              </a:rPr>
              <a:t> Старая категория - Отказы, остановы оборудования, ТОиР </a:t>
            </a:r>
            <a:endParaRPr lang="ru-RU" sz="800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9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583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0" imgW="353" imgH="353" progId="TCLayout.ActiveDocument.1">
                  <p:embed/>
                </p:oleObj>
              </mc:Choice>
              <mc:Fallback>
                <p:oleObj name="Слайд think-cell" r:id="rId30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3.2 Порядок сбора информации</a:t>
            </a:r>
          </a:p>
        </p:txBody>
      </p:sp>
      <p:sp>
        <p:nvSpPr>
          <p:cNvPr id="38" name="2. Slide 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19844" y="844466"/>
            <a:ext cx="117254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sz="2000" b="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ru-RU" sz="1600" b="1" kern="0" dirty="0">
                <a:solidFill>
                  <a:srgbClr val="008080"/>
                </a:solidFill>
                <a:sym typeface="+mj-lt"/>
              </a:rPr>
              <a:t>Цель порядка: </a:t>
            </a:r>
            <a:r>
              <a:rPr lang="ru-RU" sz="1600" kern="0" dirty="0">
                <a:solidFill>
                  <a:srgbClr val="008080"/>
                </a:solidFill>
                <a:sym typeface="+mj-lt"/>
              </a:rPr>
              <a:t>Обеспечить безопасный и системный сбор данных для расследования негативных событий.</a:t>
            </a:r>
          </a:p>
        </p:txBody>
      </p:sp>
      <p:sp>
        <p:nvSpPr>
          <p:cNvPr id="39" name="Line 20">
            <a:extLst>
              <a:ext uri="{FF2B5EF4-FFF2-40B4-BE49-F238E27FC236}">
                <a16:creationId xmlns:a16="http://schemas.microsoft.com/office/drawing/2014/main" id="{584271EF-FDDB-4860-AB8E-613E2388F49C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gray">
          <a:xfrm>
            <a:off x="2420256" y="5203375"/>
            <a:ext cx="9630046" cy="0"/>
          </a:xfrm>
          <a:prstGeom prst="line">
            <a:avLst/>
          </a:prstGeom>
          <a:noFill/>
          <a:ln w="9525" cap="flat" cmpd="sng" algn="ctr">
            <a:solidFill>
              <a:srgbClr val="B2D2D8"/>
            </a:solidFill>
            <a:prstDash val="solid"/>
          </a:ln>
          <a:effectLst/>
        </p:spPr>
        <p:txBody>
          <a:bodyPr wrap="none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pSp>
        <p:nvGrpSpPr>
          <p:cNvPr id="40" name="Group 21">
            <a:extLst>
              <a:ext uri="{FF2B5EF4-FFF2-40B4-BE49-F238E27FC236}">
                <a16:creationId xmlns:a16="http://schemas.microsoft.com/office/drawing/2014/main" id="{1AB21E31-F101-4DFE-8B3C-78E8B45CB29D}"/>
              </a:ext>
            </a:extLst>
          </p:cNvPr>
          <p:cNvGrpSpPr>
            <a:grpSpLocks/>
          </p:cNvGrpSpPr>
          <p:nvPr/>
        </p:nvGrpSpPr>
        <p:grpSpPr>
          <a:xfrm>
            <a:off x="2415282" y="3103658"/>
            <a:ext cx="9630046" cy="202766"/>
            <a:chOff x="2896976" y="1389159"/>
            <a:chExt cx="1448931" cy="18750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8EC259-03E2-41CC-8936-34AAB8C7608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896976" y="1389159"/>
              <a:ext cx="1448931" cy="187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7924" anchor="b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accent4"/>
                  </a:solidFill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accent4"/>
                </a:buClr>
                <a:buSzPct val="125000"/>
                <a:buFont typeface="Arial" charset="0"/>
                <a:buChar char="▪"/>
                <a:defRPr lang="ru-RU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accent6"/>
                </a:buClr>
                <a:buSzPct val="120000"/>
                <a:buFont typeface="Arial" charset="0"/>
                <a:buChar char="–"/>
                <a:defRPr lang="ru-RU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accent6"/>
                </a:buClr>
                <a:buSzPct val="120000"/>
                <a:buFont typeface="Arial" charset="0"/>
                <a:buChar char="▫"/>
                <a:defRPr lang="ru-RU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accent6"/>
                </a:buClr>
                <a:buSzPct val="89000"/>
                <a:buFont typeface="Arial" charset="0"/>
                <a:buChar char="-"/>
                <a:defRPr lang="ru-RU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marR="0" lvl="0" indent="0" defTabSz="895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/>
                  <a:sym typeface="+mn-lt"/>
                </a:rPr>
                <a:t>Потребность в информации</a:t>
              </a:r>
            </a:p>
          </p:txBody>
        </p:sp>
        <p:cxnSp>
          <p:nvCxnSpPr>
            <p:cNvPr id="42" name="AutoShape 249">
              <a:extLst>
                <a:ext uri="{FF2B5EF4-FFF2-40B4-BE49-F238E27FC236}">
                  <a16:creationId xmlns:a16="http://schemas.microsoft.com/office/drawing/2014/main" id="{BFA793E4-EC41-4AF2-BF20-7ED2D55B0A77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2896976" y="1576662"/>
              <a:ext cx="1448931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EE3D964-532E-4F12-8F65-61399CBFA13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415282" y="3537278"/>
            <a:ext cx="9630046" cy="16230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198335" marR="0" lvl="1" indent="-194662" defTabSz="913473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Процедуры, инструкции, тех. карты, стандарты </a:t>
            </a:r>
          </a:p>
          <a:p>
            <a:pPr marL="198335" marR="0" lvl="1" indent="-194662" defTabSz="913473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Данные за прошлые периоды и с других заводов, аналогичные расследования</a:t>
            </a:r>
          </a:p>
          <a:p>
            <a:pPr marL="198335" marR="0" lvl="1" indent="-194662" defTabSz="913473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Схемы, чертежи, мануалы, инструкции </a:t>
            </a:r>
          </a:p>
          <a:p>
            <a:pPr marL="198335" marR="0" lvl="1" indent="-194662" defTabSz="913473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Журнал эксплуатации и обслуживания</a:t>
            </a:r>
          </a:p>
          <a:p>
            <a:pPr marL="198335" marR="0" lvl="1" indent="-194662" defTabSz="913473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Фотографии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видео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1627E4-A516-420A-AE9E-8B0DAFAB2A2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415282" y="5229725"/>
            <a:ext cx="9630046" cy="14303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 marL="198335" marR="0" lvl="1" indent="-194662" defTabSz="913473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Собеседования с очевидцами</a:t>
            </a:r>
          </a:p>
          <a:p>
            <a:pPr marL="198335" marR="0" lvl="1" indent="-194662" defTabSz="913473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Интервью с сотрудниками, имеющими разные точки зрения</a:t>
            </a:r>
          </a:p>
          <a:p>
            <a:pPr marL="198335" marR="0" lvl="1" indent="-194662" defTabSz="913473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Сбор данных для устранения несоответствий в объяснениях произошедшего</a:t>
            </a:r>
          </a:p>
          <a:p>
            <a:pPr marL="198335" marR="0" lvl="1" indent="-194662" defTabSz="913473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Интервью с экспертами</a:t>
            </a:r>
          </a:p>
        </p:txBody>
      </p:sp>
      <p:sp>
        <p:nvSpPr>
          <p:cNvPr id="45" name="Rectangle: Single Corner Rounded 18">
            <a:extLst>
              <a:ext uri="{FF2B5EF4-FFF2-40B4-BE49-F238E27FC236}">
                <a16:creationId xmlns:a16="http://schemas.microsoft.com/office/drawing/2014/main" id="{187D2647-9EE8-47D0-BFAC-123DB487F74D}"/>
              </a:ext>
            </a:extLst>
          </p:cNvPr>
          <p:cNvSpPr>
            <a:spLocks/>
          </p:cNvSpPr>
          <p:nvPr/>
        </p:nvSpPr>
        <p:spPr>
          <a:xfrm>
            <a:off x="319844" y="3392903"/>
            <a:ext cx="1857828" cy="3128210"/>
          </a:xfrm>
          <a:prstGeom prst="round1Rect">
            <a:avLst/>
          </a:prstGeom>
          <a:solidFill>
            <a:srgbClr val="008080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10825B-7574-4D0B-BE06-948F691343B6}"/>
              </a:ext>
            </a:extLst>
          </p:cNvPr>
          <p:cNvSpPr txBox="1"/>
          <p:nvPr/>
        </p:nvSpPr>
        <p:spPr>
          <a:xfrm>
            <a:off x="481830" y="5587065"/>
            <a:ext cx="1514413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>
              <a:buClr>
                <a:srgbClr val="FFFFFF"/>
              </a:buClr>
            </a:pPr>
            <a:r>
              <a:rPr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Данные интервью</a:t>
            </a:r>
          </a:p>
        </p:txBody>
      </p:sp>
      <p:sp>
        <p:nvSpPr>
          <p:cNvPr id="48" name="Line 20">
            <a:extLst>
              <a:ext uri="{FF2B5EF4-FFF2-40B4-BE49-F238E27FC236}">
                <a16:creationId xmlns:a16="http://schemas.microsoft.com/office/drawing/2014/main" id="{DA9CC67E-2786-48E0-8EE4-D6AD69896842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481830" y="5191614"/>
            <a:ext cx="151441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wrap="none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E159AEBC-43ED-48FE-BD8B-E604340C5F06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>
            <a:off x="481828" y="4236603"/>
            <a:ext cx="151441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wrap="none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0" name="Line 20">
            <a:extLst>
              <a:ext uri="{FF2B5EF4-FFF2-40B4-BE49-F238E27FC236}">
                <a16:creationId xmlns:a16="http://schemas.microsoft.com/office/drawing/2014/main" id="{39C1F7E8-3017-49B4-9BBE-E804A4A331E6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>
            <a:off x="2415282" y="4232530"/>
            <a:ext cx="9630046" cy="0"/>
          </a:xfrm>
          <a:prstGeom prst="line">
            <a:avLst/>
          </a:prstGeom>
          <a:noFill/>
          <a:ln w="9525" cap="flat" cmpd="sng" algn="ctr">
            <a:solidFill>
              <a:srgbClr val="B2D2D8"/>
            </a:solidFill>
            <a:prstDash val="solid"/>
          </a:ln>
          <a:effectLst/>
        </p:spPr>
        <p:txBody>
          <a:bodyPr wrap="none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9CCDDD-C1DF-4EC0-8A01-864D56975D57}"/>
              </a:ext>
            </a:extLst>
          </p:cNvPr>
          <p:cNvSpPr txBox="1"/>
          <p:nvPr/>
        </p:nvSpPr>
        <p:spPr>
          <a:xfrm>
            <a:off x="481829" y="4540376"/>
            <a:ext cx="1514413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>
              <a:buClr>
                <a:srgbClr val="FFFFFF"/>
              </a:buClr>
            </a:pPr>
            <a:r>
              <a:rPr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Основные данные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25A508-EFD6-4283-BBC1-A33DDFD5CE07}"/>
              </a:ext>
            </a:extLst>
          </p:cNvPr>
          <p:cNvSpPr txBox="1"/>
          <p:nvPr/>
        </p:nvSpPr>
        <p:spPr>
          <a:xfrm>
            <a:off x="533561" y="3648972"/>
            <a:ext cx="1514413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 defTabSz="91347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600" baseline="0" dirty="0"/>
            </a:lvl1pPr>
            <a:lvl2pPr marL="198335" lvl="1" indent="-194662" defTabSz="913473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lang="ru-RU" sz="1600" baseline="0" dirty="0"/>
            </a:lvl2pPr>
            <a:lvl3pPr marL="455435" lvl="2" indent="-253428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–"/>
              <a:defRPr lang="ru-RU" sz="1600" baseline="0" dirty="0"/>
            </a:lvl3pPr>
            <a:lvl4pPr marL="628060" lvl="3" indent="-15793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20000"/>
              <a:buFont typeface="Arial" charset="0"/>
              <a:buChar char="▫"/>
              <a:defRPr lang="ru-RU" sz="1600" baseline="0" dirty="0"/>
            </a:lvl4pPr>
            <a:lvl5pPr marL="763957" lvl="4" indent="-132223" defTabSz="913473" fontAlgn="base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9000"/>
              <a:buFont typeface="Arial" charset="0"/>
              <a:buChar char="-"/>
              <a:defRPr lang="ru-RU" sz="1600" baseline="0" dirty="0"/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00" baseline="0"/>
            </a:lvl9pPr>
          </a:lstStyle>
          <a:p>
            <a:pPr>
              <a:buClr>
                <a:srgbClr val="FFFFFF"/>
              </a:buClr>
            </a:pPr>
            <a:r>
              <a:rPr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Проверка стандартов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222685062"/>
              </p:ext>
            </p:extLst>
          </p:nvPr>
        </p:nvGraphicFramePr>
        <p:xfrm>
          <a:off x="2032000" y="1139536"/>
          <a:ext cx="8128000" cy="808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9844" y="1989712"/>
            <a:ext cx="11590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Руководителю </a:t>
            </a:r>
            <a:r>
              <a:rPr lang="ru-RU" sz="1400" dirty="0" err="1"/>
              <a:t>СНиН</a:t>
            </a:r>
            <a:r>
              <a:rPr lang="ru-RU" sz="1400" dirty="0"/>
              <a:t> или руководителю направления аналитика необходимо организовать хранение файлов по расследованиям на ресурсе </a:t>
            </a:r>
            <a:r>
              <a:rPr lang="en-US" sz="1400" dirty="0"/>
              <a:t>\\sibur.local\Storage\</a:t>
            </a:r>
            <a:r>
              <a:rPr lang="ru-RU" sz="1400" dirty="0" err="1"/>
              <a:t>Сибур</a:t>
            </a:r>
            <a:r>
              <a:rPr lang="ru-RU" sz="1400" dirty="0"/>
              <a:t>\Управление надежностью. Иерархия папок должна быть организована в следующем порядке Предприятие \ Завод (если применимо) \ АКП \ Год \ Наименование папки по расследованию. Наименование расследования формировать в следующем порядке ГГГГ-ММ-ДД Влияние на производство, см. пример описания негативного события в разделе </a:t>
            </a:r>
            <a:r>
              <a:rPr lang="ru-RU" sz="1400" dirty="0">
                <a:hlinkClick r:id="rId37" action="ppaction://hlinksldjump"/>
              </a:rPr>
              <a:t>Порядок построения логического дерева</a:t>
            </a:r>
            <a:r>
              <a:rPr lang="ru-RU" sz="1400" dirty="0"/>
              <a:t>. 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21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9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54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46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25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13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36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28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15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34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30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7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32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4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583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53" imgH="353" progId="TCLayout.ActiveDocument.1">
                  <p:embed/>
                </p:oleObj>
              </mc:Choice>
              <mc:Fallback>
                <p:oleObj name="Слайд think-cell" r:id="rId23" imgW="353" imgH="353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844" y="566917"/>
            <a:ext cx="11590651" cy="216000"/>
          </a:xfrm>
          <a:prstGeom prst="rect">
            <a:avLst/>
          </a:prstGeom>
          <a:solidFill>
            <a:srgbClr val="008C95"/>
          </a:solidFill>
          <a:ln w="9525"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9600" lvl="1" indent="-609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+mj-lt"/>
              </a:rPr>
              <a:t> 3.2.1 Порядок сбора первичных данных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437695535"/>
              </p:ext>
            </p:extLst>
          </p:nvPr>
        </p:nvGraphicFramePr>
        <p:xfrm>
          <a:off x="6651811" y="836705"/>
          <a:ext cx="5258683" cy="112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50203"/>
              </p:ext>
            </p:extLst>
          </p:nvPr>
        </p:nvGraphicFramePr>
        <p:xfrm>
          <a:off x="319844" y="2226565"/>
          <a:ext cx="11590651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32">
                  <a:extLst>
                    <a:ext uri="{9D8B030D-6E8A-4147-A177-3AD203B41FA5}">
                      <a16:colId xmlns:a16="http://schemas.microsoft.com/office/drawing/2014/main" val="2590082476"/>
                    </a:ext>
                  </a:extLst>
                </a:gridCol>
                <a:gridCol w="4347883">
                  <a:extLst>
                    <a:ext uri="{9D8B030D-6E8A-4147-A177-3AD203B41FA5}">
                      <a16:colId xmlns:a16="http://schemas.microsoft.com/office/drawing/2014/main" val="2867143560"/>
                    </a:ext>
                  </a:extLst>
                </a:gridCol>
                <a:gridCol w="4222376">
                  <a:extLst>
                    <a:ext uri="{9D8B030D-6E8A-4147-A177-3AD203B41FA5}">
                      <a16:colId xmlns:a16="http://schemas.microsoft.com/office/drawing/2014/main" val="60168699"/>
                    </a:ext>
                  </a:extLst>
                </a:gridCol>
                <a:gridCol w="1556260">
                  <a:extLst>
                    <a:ext uri="{9D8B030D-6E8A-4147-A177-3AD203B41FA5}">
                      <a16:colId xmlns:a16="http://schemas.microsoft.com/office/drawing/2014/main" val="85219316"/>
                    </a:ext>
                  </a:extLst>
                </a:gridCol>
              </a:tblGrid>
              <a:tr h="238735">
                <a:tc>
                  <a:txBody>
                    <a:bodyPr/>
                    <a:lstStyle/>
                    <a:p>
                      <a:r>
                        <a:rPr lang="ru-RU" sz="1100" dirty="0"/>
                        <a:t>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Описание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Комментарии, примеры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Ответственный</a:t>
                      </a:r>
                      <a:r>
                        <a:rPr lang="ru-RU" sz="1100" baseline="30000" dirty="0"/>
                        <a:t>1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256429"/>
                  </a:ext>
                </a:extLst>
              </a:tr>
              <a:tr h="717564"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Доказательства, материалы, сырье, технологические параметры процесса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464A"/>
                          </a:solidFill>
                        </a:rPr>
                        <a:t>Задействованный персонал собирает данные</a:t>
                      </a:r>
                      <a:r>
                        <a:rPr lang="ru-RU" sz="1100" baseline="0" dirty="0">
                          <a:solidFill>
                            <a:srgbClr val="00464A"/>
                          </a:solidFill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464A"/>
                          </a:solidFill>
                        </a:rPr>
                        <a:t>и полный комплект документации, включающий: письменные объяснения от эксплуатирующего персонала, фото и видео материалы. Важно зафиксировать показания приборов, положение органов управления и т.д. 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Показания датчиков; фото поломок узлов и </a:t>
                      </a:r>
                      <a:r>
                        <a:rPr lang="ru-RU" sz="1100" dirty="0">
                          <a:solidFill>
                            <a:srgbClr val="00464A"/>
                          </a:solidFill>
                        </a:rPr>
                        <a:t>поврежденных деталей; смазочные материалы (образцы для анализа); остатки материалов, вызвавших засорение или повреждение; инструмент, использованный при ремонте или обслуживании.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Начальник производства</a:t>
                      </a:r>
                    </a:p>
                    <a:p>
                      <a:r>
                        <a:rPr lang="ru-RU" sz="1100" dirty="0"/>
                        <a:t>Начальник смены</a:t>
                      </a:r>
                    </a:p>
                    <a:p>
                      <a:r>
                        <a:rPr lang="ru-RU" sz="1100" dirty="0"/>
                        <a:t>Оператор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78417"/>
                  </a:ext>
                </a:extLst>
              </a:tr>
              <a:tr h="447578">
                <a:tc rowSpan="4"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Управление активами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Необходимо собрать эксплуатационную и/или проектную документацию по оборудованию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Федеральные нормы правила, внутренние стандарты</a:t>
                      </a:r>
                      <a:r>
                        <a:rPr lang="ru-RU" sz="1100" baseline="0" dirty="0"/>
                        <a:t> и инструкции</a:t>
                      </a:r>
                      <a:r>
                        <a:rPr lang="ru-RU" sz="1100" dirty="0"/>
                        <a:t>, инструкция по эксплуатации и паспорт завода</a:t>
                      </a:r>
                      <a:r>
                        <a:rPr lang="ru-RU" sz="1100" baseline="0" dirty="0"/>
                        <a:t> изготовителя.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СМП / ВИП</a:t>
                      </a:r>
                    </a:p>
                    <a:p>
                      <a:r>
                        <a:rPr lang="ru-RU" sz="1100" dirty="0"/>
                        <a:t>Инженер ТОиР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317971"/>
                  </a:ext>
                </a:extLst>
              </a:tr>
              <a:tr h="49236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Стратегия технического обслуживания</a:t>
                      </a:r>
                      <a:r>
                        <a:rPr lang="ru-RU" sz="1100" baseline="0" dirty="0"/>
                        <a:t> и ремонта с описанием необходимых действий</a:t>
                      </a:r>
                      <a:endParaRPr lang="ru-RU" sz="1100" dirty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Выгружается из модуля </a:t>
                      </a:r>
                      <a:r>
                        <a:rPr lang="en-US" sz="1100" dirty="0"/>
                        <a:t>ASM</a:t>
                      </a:r>
                      <a:r>
                        <a:rPr lang="ru-RU" sz="1100" dirty="0"/>
                        <a:t> информационной системы  или в </a:t>
                      </a:r>
                      <a:r>
                        <a:rPr lang="ru-RU" sz="1100" baseline="0" dirty="0"/>
                        <a:t>свободной форме для предприятий с отсутствием модуля </a:t>
                      </a:r>
                      <a:r>
                        <a:rPr lang="en-US" sz="1100" baseline="0" dirty="0"/>
                        <a:t>ASM.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Главный аналитик</a:t>
                      </a:r>
                    </a:p>
                    <a:p>
                      <a:r>
                        <a:rPr lang="ru-RU" sz="1100" dirty="0"/>
                        <a:t>Эксперт СУН по оборудованию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78882"/>
                  </a:ext>
                </a:extLst>
              </a:tr>
              <a:tr h="49236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График</a:t>
                      </a:r>
                      <a:r>
                        <a:rPr lang="en-US" sz="1100" dirty="0"/>
                        <a:t> </a:t>
                      </a:r>
                      <a:r>
                        <a:rPr lang="ru-RU" sz="1100" dirty="0"/>
                        <a:t>план-факт</a:t>
                      </a:r>
                      <a:r>
                        <a:rPr lang="ru-RU" sz="1100" baseline="0" dirty="0"/>
                        <a:t> технического обслуживания и ремонта</a:t>
                      </a:r>
                      <a:r>
                        <a:rPr lang="en-US" sz="1100" baseline="0" dirty="0"/>
                        <a:t> </a:t>
                      </a:r>
                      <a:r>
                        <a:rPr lang="ru-RU" sz="1100" baseline="0" dirty="0"/>
                        <a:t>с описанием необходимых операций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Выгружается из информационной системы </a:t>
                      </a:r>
                      <a:r>
                        <a:rPr lang="en-US" sz="1100" dirty="0"/>
                        <a:t>SAP</a:t>
                      </a:r>
                      <a:r>
                        <a:rPr lang="en-US" sz="1100" baseline="0" dirty="0"/>
                        <a:t> </a:t>
                      </a:r>
                      <a:r>
                        <a:rPr lang="ru-RU" sz="1100" baseline="0" dirty="0"/>
                        <a:t>или в свободной форме для воздействий планирующихся за рамками </a:t>
                      </a:r>
                      <a:r>
                        <a:rPr lang="en-US" sz="1100" baseline="0" dirty="0"/>
                        <a:t>SAP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Главный аналитик</a:t>
                      </a:r>
                    </a:p>
                    <a:p>
                      <a:r>
                        <a:rPr lang="ru-RU" sz="1100" dirty="0"/>
                        <a:t>Старший планировщик</a:t>
                      </a:r>
                    </a:p>
                    <a:p>
                      <a:r>
                        <a:rPr lang="ru-RU" sz="1100" dirty="0"/>
                        <a:t>ВИП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6600"/>
                  </a:ext>
                </a:extLst>
              </a:tr>
              <a:tr h="49236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История внеплановых воздействий </a:t>
                      </a:r>
                      <a:r>
                        <a:rPr lang="ru-RU" sz="1100" baseline="0" dirty="0"/>
                        <a:t>при проведении корректирующих работ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Выгружается из информационной системы </a:t>
                      </a:r>
                      <a:r>
                        <a:rPr lang="en-US" sz="1100" dirty="0"/>
                        <a:t>SAP</a:t>
                      </a:r>
                      <a:r>
                        <a:rPr lang="en-US" sz="1100" baseline="0" dirty="0"/>
                        <a:t> </a:t>
                      </a:r>
                      <a:r>
                        <a:rPr lang="ru-RU" sz="1100" baseline="0" dirty="0"/>
                        <a:t>или в свободной форме для воздействий планирующихся за рамками </a:t>
                      </a:r>
                      <a:r>
                        <a:rPr lang="en-US" sz="1100" baseline="0" dirty="0"/>
                        <a:t>SAP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8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Главный аналитик</a:t>
                      </a:r>
                    </a:p>
                    <a:p>
                      <a:r>
                        <a:rPr lang="ru-RU" sz="1100" dirty="0"/>
                        <a:t>Старший планировщик</a:t>
                      </a:r>
                    </a:p>
                    <a:p>
                      <a:r>
                        <a:rPr lang="ru-RU" sz="1100" dirty="0"/>
                        <a:t>ВИП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822647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19844" y="1980344"/>
            <a:ext cx="2618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/>
              <a:t>Таблица 1. Примеры первичных данных</a:t>
            </a:r>
            <a:r>
              <a:rPr lang="ru-RU" sz="1000" dirty="0"/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9842" y="801786"/>
            <a:ext cx="648437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kern="0" dirty="0"/>
              <a:t>На первом этапе собираются данные, интерпретация которых позволит построить диаграмму событий и сформировать физические причины. </a:t>
            </a:r>
            <a:r>
              <a:rPr lang="ru-RU" sz="1100" dirty="0">
                <a:solidFill>
                  <a:srgbClr val="00313C"/>
                </a:solidFill>
              </a:rPr>
              <a:t>При наступлении негативного события 6-й категории и выше сотрудник направления  аналитика немедленно направляется на место происшествия для содействия руководителю подразделения в сборе первичных данных.</a:t>
            </a:r>
            <a:r>
              <a:rPr lang="ru-RU" sz="1100" kern="0" dirty="0"/>
              <a:t> Мероприятия по сбору первичных данных оформляются в ИС </a:t>
            </a:r>
            <a:r>
              <a:rPr lang="en-US" sz="1100" kern="0" dirty="0" err="1"/>
              <a:t>Meridium</a:t>
            </a:r>
            <a:r>
              <a:rPr lang="en-US" sz="1100" kern="0" dirty="0"/>
              <a:t> </a:t>
            </a:r>
            <a:r>
              <a:rPr lang="ru-RU" sz="1100" kern="0" dirty="0"/>
              <a:t>или СУПРА в вкладке «Сбор данных», к которым в последующим прикрепляются документы. Примеры первичных данных представлены в таблице 1.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003374" y="229661"/>
            <a:ext cx="1836912" cy="270925"/>
            <a:chOff x="10272872" y="20657"/>
            <a:chExt cx="1836912" cy="270925"/>
          </a:xfrm>
        </p:grpSpPr>
        <p:grpSp>
          <p:nvGrpSpPr>
            <p:cNvPr id="9" name="Group 157">
              <a:extLst>
                <a:ext uri="{FF2B5EF4-FFF2-40B4-BE49-F238E27FC236}">
                  <a16:creationId xmlns:a16="http://schemas.microsoft.com/office/drawing/2014/main" id="{4CEEC936-88F2-487F-9301-BBF7EE53302E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>
            <a:xfrm>
              <a:off x="10635114" y="75002"/>
              <a:ext cx="387944" cy="216580"/>
              <a:chOff x="3088884" y="1164709"/>
              <a:chExt cx="2296426" cy="1282037"/>
            </a:xfrm>
            <a:solidFill>
              <a:srgbClr val="008080"/>
            </a:solidFill>
          </p:grpSpPr>
          <p:sp>
            <p:nvSpPr>
              <p:cNvPr id="31" name="Freeform: Shape 158">
                <a:extLst>
                  <a:ext uri="{FF2B5EF4-FFF2-40B4-BE49-F238E27FC236}">
                    <a16:creationId xmlns:a16="http://schemas.microsoft.com/office/drawing/2014/main" id="{F4F9E692-AE8C-4FC4-A89B-E6184CB7409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3088884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D621E5-087B-4D36-BF72-18BE3ACC1830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70450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0">
              <a:extLst>
                <a:ext uri="{FF2B5EF4-FFF2-40B4-BE49-F238E27FC236}">
                  <a16:creationId xmlns:a16="http://schemas.microsoft.com/office/drawing/2014/main" id="{04FC4A19-C68D-44AC-BCE4-E0CA3A8AEF16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0272872" y="75002"/>
              <a:ext cx="387944" cy="216580"/>
              <a:chOff x="921522" y="1164709"/>
              <a:chExt cx="2296426" cy="1282037"/>
            </a:xfrm>
            <a:solidFill>
              <a:srgbClr val="B2D2D8"/>
            </a:solidFill>
          </p:grpSpPr>
          <p:sp>
            <p:nvSpPr>
              <p:cNvPr id="29" name="Freeform: Shape 161">
                <a:extLst>
                  <a:ext uri="{FF2B5EF4-FFF2-40B4-BE49-F238E27FC236}">
                    <a16:creationId xmlns:a16="http://schemas.microsoft.com/office/drawing/2014/main" id="{197CF1A7-7FE1-46BA-ACC2-20AA31C5191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21522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1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079148-39E0-4FCB-82CF-F97B48FC81A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85022" y="1253740"/>
                <a:ext cx="2002159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CA8C2CDF-DFFA-426A-BAAE-897286934E9F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392370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4F374FD-1D76-4320-A12C-1FE7B2FD066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754612" y="20657"/>
              <a:ext cx="109965" cy="10996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6A479927-CF71-4D23-9A1F-AC5ADBA948D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7356" y="75002"/>
              <a:ext cx="387944" cy="216580"/>
              <a:chOff x="5256246" y="1164709"/>
              <a:chExt cx="2296426" cy="1282037"/>
            </a:xfrm>
            <a:solidFill>
              <a:srgbClr val="B2D2D8"/>
            </a:solidFill>
          </p:grpSpPr>
          <p:sp>
            <p:nvSpPr>
              <p:cNvPr id="23" name="Freeform: Shape 166">
                <a:extLst>
                  <a:ext uri="{FF2B5EF4-FFF2-40B4-BE49-F238E27FC236}">
                    <a16:creationId xmlns:a16="http://schemas.microsoft.com/office/drawing/2014/main" id="{22D52BEC-83FC-4511-ADA5-830242BCB18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256246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3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6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09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43209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177289 w 1828800"/>
                  <a:gd name="connsiteY5" fmla="*/ 457200 h 914400"/>
                  <a:gd name="connsiteX0" fmla="*/ 0 w 1828800"/>
                  <a:gd name="connsiteY0" fmla="*/ 0 h 914400"/>
                  <a:gd name="connsiteX1" fmla="*/ 1651512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2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6F7D5-7207-4EA6-A00C-094CDCE9741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37812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534F44EC-FB5F-47D7-BFF8-6E1D0857E59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16853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3</a:t>
              </a:r>
            </a:p>
          </p:txBody>
        </p:sp>
        <p:grpSp>
          <p:nvGrpSpPr>
            <p:cNvPr id="15" name="Group 169">
              <a:extLst>
                <a:ext uri="{FF2B5EF4-FFF2-40B4-BE49-F238E27FC236}">
                  <a16:creationId xmlns:a16="http://schemas.microsoft.com/office/drawing/2014/main" id="{13285675-2FDB-48AB-86DD-E0FA8ABD9726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11359598" y="75002"/>
              <a:ext cx="387944" cy="216580"/>
              <a:chOff x="7423608" y="1164709"/>
              <a:chExt cx="2296426" cy="1282037"/>
            </a:xfrm>
            <a:solidFill>
              <a:srgbClr val="B2D2D8"/>
            </a:solidFill>
          </p:grpSpPr>
          <p:sp>
            <p:nvSpPr>
              <p:cNvPr id="21" name="Freeform: Shape 170">
                <a:extLst>
                  <a:ext uri="{FF2B5EF4-FFF2-40B4-BE49-F238E27FC236}">
                    <a16:creationId xmlns:a16="http://schemas.microsoft.com/office/drawing/2014/main" id="{9922053E-E6BB-46F5-AFA6-3CD333C80E1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423608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53573 w 1828800"/>
                  <a:gd name="connsiteY5" fmla="*/ 457200 h 914400"/>
                  <a:gd name="connsiteX0" fmla="*/ 0 w 1828800"/>
                  <a:gd name="connsiteY0" fmla="*/ 0 h 914400"/>
                  <a:gd name="connsiteX1" fmla="*/ 1675226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75226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7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CEA2A0-EF26-43D3-9018-518CFBAE90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05175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az-Cyrl-AZ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49C3772-49F1-4739-B4E0-3049E64FD49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1479095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4</a:t>
              </a:r>
            </a:p>
          </p:txBody>
        </p: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id="{514841D9-CB74-466E-89FC-BB456C7184F2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>
            <a:xfrm>
              <a:off x="11721840" y="75002"/>
              <a:ext cx="387944" cy="216580"/>
              <a:chOff x="9590971" y="1164709"/>
              <a:chExt cx="2296426" cy="1282037"/>
            </a:xfrm>
            <a:solidFill>
              <a:srgbClr val="B2D2D8"/>
            </a:solidFill>
          </p:grpSpPr>
          <p:sp>
            <p:nvSpPr>
              <p:cNvPr id="19" name="Freeform: Shape 175">
                <a:extLst>
                  <a:ext uri="{FF2B5EF4-FFF2-40B4-BE49-F238E27FC236}">
                    <a16:creationId xmlns:a16="http://schemas.microsoft.com/office/drawing/2014/main" id="{6ADF75C3-1BBB-4471-855C-5081288C18F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590971" y="1164709"/>
                <a:ext cx="2296426" cy="1282037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53574 w 1828800"/>
                  <a:gd name="connsiteY5" fmla="*/ 457200 h 914400"/>
                  <a:gd name="connsiteX0" fmla="*/ 0 w 1828800"/>
                  <a:gd name="connsiteY0" fmla="*/ 0 h 914400"/>
                  <a:gd name="connsiteX1" fmla="*/ 1675227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75227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83012 w 1828800"/>
                  <a:gd name="connsiteY5" fmla="*/ 457200 h 914400"/>
                  <a:gd name="connsiteX0" fmla="*/ 0 w 1828800"/>
                  <a:gd name="connsiteY0" fmla="*/ 0 h 914400"/>
                  <a:gd name="connsiteX1" fmla="*/ 1645788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45788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152239 w 1828800"/>
                  <a:gd name="connsiteY5" fmla="*/ 457200 h 914400"/>
                  <a:gd name="connsiteX0" fmla="*/ 0 w 1828800"/>
                  <a:gd name="connsiteY0" fmla="*/ 0 h 914400"/>
                  <a:gd name="connsiteX1" fmla="*/ 1676561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656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57745 w 1828800"/>
                  <a:gd name="connsiteY5" fmla="*/ 457200 h 914400"/>
                  <a:gd name="connsiteX0" fmla="*/ 0 w 1828800"/>
                  <a:gd name="connsiteY0" fmla="*/ 0 h 914400"/>
                  <a:gd name="connsiteX1" fmla="*/ 1671055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71055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85590 w 1828800"/>
                  <a:gd name="connsiteY5" fmla="*/ 457200 h 914400"/>
                  <a:gd name="connsiteX0" fmla="*/ 0 w 1828800"/>
                  <a:gd name="connsiteY0" fmla="*/ 0 h 914400"/>
                  <a:gd name="connsiteX1" fmla="*/ 1643210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43210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177288 w 1828800"/>
                  <a:gd name="connsiteY5" fmla="*/ 457200 h 914400"/>
                  <a:gd name="connsiteX0" fmla="*/ 0 w 1828800"/>
                  <a:gd name="connsiteY0" fmla="*/ 0 h 914400"/>
                  <a:gd name="connsiteX1" fmla="*/ 1651511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51511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  <a:gd name="connsiteX0" fmla="*/ 0 w 1828800"/>
                  <a:gd name="connsiteY0" fmla="*/ 0 h 914400"/>
                  <a:gd name="connsiteX1" fmla="*/ 1645025 w 1828800"/>
                  <a:gd name="connsiteY1" fmla="*/ 0 h 914400"/>
                  <a:gd name="connsiteX2" fmla="*/ 1828800 w 1828800"/>
                  <a:gd name="connsiteY2" fmla="*/ 457200 h 914400"/>
                  <a:gd name="connsiteX3" fmla="*/ 1645025 w 1828800"/>
                  <a:gd name="connsiteY3" fmla="*/ 914400 h 914400"/>
                  <a:gd name="connsiteX4" fmla="*/ 0 w 1828800"/>
                  <a:gd name="connsiteY4" fmla="*/ 914400 h 914400"/>
                  <a:gd name="connsiteX5" fmla="*/ 183775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45025" y="0"/>
                    </a:lnTo>
                    <a:lnTo>
                      <a:pt x="1828800" y="457200"/>
                    </a:lnTo>
                    <a:lnTo>
                      <a:pt x="1645025" y="914400"/>
                    </a:lnTo>
                    <a:lnTo>
                      <a:pt x="0" y="914400"/>
                    </a:lnTo>
                    <a:lnTo>
                      <a:pt x="183775" y="45720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9CE2EE-E0EE-4848-98FC-7C53D156FDF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872538" y="1253740"/>
                <a:ext cx="1784092" cy="1103976"/>
              </a:xfrm>
              <a:prstGeom prst="rect">
                <a:avLst/>
              </a:prstGeom>
              <a:grpFill/>
            </p:spPr>
            <p:txBody>
              <a:bodyPr vert="horz" wrap="square" lIns="36000" tIns="0" rIns="0" bIns="0" rtlCol="0" anchor="ctr">
                <a:noAutofit/>
              </a:bodyPr>
              <a:lstStyle>
                <a:lvl1pPr lvl="0" indent="0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defRPr lang="ru-RU" sz="1600" baseline="0" dirty="0"/>
                </a:lvl1pPr>
                <a:lvl2pPr marL="198335" lvl="1" indent="-194662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4"/>
                  </a:buClr>
                  <a:buSzPct val="125000"/>
                  <a:buFont typeface="Arial" charset="0"/>
                  <a:buChar char="▪"/>
                  <a:defRPr lang="ru-RU" sz="1600" baseline="0" dirty="0"/>
                </a:lvl2pPr>
                <a:lvl3pPr marL="455435" lvl="2" indent="-253428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–"/>
                  <a:defRPr lang="ru-RU" sz="1600" baseline="0" dirty="0"/>
                </a:lvl3pPr>
                <a:lvl4pPr marL="628060" lvl="3" indent="-15793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120000"/>
                  <a:buFont typeface="Arial" charset="0"/>
                  <a:buChar char="▫"/>
                  <a:defRPr lang="ru-RU" sz="1600" baseline="0" dirty="0"/>
                </a:lvl4pPr>
                <a:lvl5pPr marL="763957" lvl="4" indent="-132223" defTabSz="91347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accent6"/>
                  </a:buClr>
                  <a:buSzPct val="89000"/>
                  <a:buFont typeface="Arial" charset="0"/>
                  <a:buChar char="-"/>
                  <a:defRPr lang="ru-RU" sz="1600" baseline="0" dirty="0"/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00" baseline="0"/>
                </a:lvl9pPr>
              </a:lstStyle>
              <a:p>
                <a:pPr marL="0" marR="0" lvl="0" indent="0" defTabSz="91347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8080"/>
                  </a:buClr>
                  <a:buSzPct val="100000"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297F70D-F897-4D89-9DCC-3B6AD33077B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841338" y="20657"/>
              <a:ext cx="109965" cy="109965"/>
            </a:xfrm>
            <a:prstGeom prst="ellipse">
              <a:avLst/>
            </a:prstGeom>
            <a:solidFill>
              <a:srgbClr val="B2D2D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1430" tIns="45715" rIns="91430" bIns="45715" anchor="ctr">
              <a:noAutofit/>
            </a:bodyPr>
            <a:lstStyle/>
            <a:p>
              <a:pPr marL="0" marR="0" lvl="0" indent="0" algn="ctr" defTabSz="91352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33" name="Пятиугольник 32"/>
          <p:cNvSpPr/>
          <p:nvPr/>
        </p:nvSpPr>
        <p:spPr bwMode="auto">
          <a:xfrm flipH="1">
            <a:off x="9443677" y="6385431"/>
            <a:ext cx="1195049" cy="22152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u="sng" dirty="0">
                <a:solidFill>
                  <a:srgbClr val="008C95"/>
                </a:solidFill>
                <a:hlinkClick r:id="rId30" action="ppaction://hlinksldjump"/>
              </a:rPr>
              <a:t>К содержанию</a:t>
            </a:r>
            <a:endParaRPr lang="ru-RU" sz="1000" b="1" u="sng" dirty="0">
              <a:solidFill>
                <a:srgbClr val="008C9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7C3AE-0ADE-D9B2-3E40-A63159AAF202}"/>
              </a:ext>
            </a:extLst>
          </p:cNvPr>
          <p:cNvSpPr txBox="1"/>
          <p:nvPr/>
        </p:nvSpPr>
        <p:spPr>
          <a:xfrm>
            <a:off x="319842" y="6440824"/>
            <a:ext cx="983721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fontAlgn="base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>
              <a:spcAft>
                <a:spcPts val="0"/>
              </a:spcAft>
            </a:pPr>
            <a:r>
              <a:rPr lang="ru-RU" b="0" baseline="30000" dirty="0">
                <a:solidFill>
                  <a:schemeClr val="tx1"/>
                </a:solidFill>
              </a:rPr>
              <a:t>1 </a:t>
            </a:r>
            <a:r>
              <a:rPr lang="ru-RU" sz="800" b="0" dirty="0">
                <a:solidFill>
                  <a:schemeClr val="tx1"/>
                </a:solidFill>
              </a:rPr>
              <a:t>Конкретная должность и ФИО ответственного лица определяется главным аналитиком в зависимости от специфики события</a:t>
            </a:r>
            <a:endParaRPr lang="ru-RU" sz="800" b="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82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BTACCENT" val="Text2ColorBoldText"/>
  <p:tag name="BLUEONEFOURTHTITLEFONTCOLORFIXED" val="true"/>
  <p:tag name="DARKLAYOUTNAMESCHANGEDTOCONTRAST" val="true"/>
  <p:tag name="ICONENCLOSURE" val="False"/>
  <p:tag name="ICONLINEFILL" val="Color [A=255, R=255, G=255, B=255]"/>
  <p:tag name="ICONLINEFILLTHEME" val="Background 2"/>
  <p:tag name="THINKCELLUNDODONOTDELETE" val="0"/>
  <p:tag name="THINKCELLPRESENTATIONDONOTDELETE" val="&lt;?xml version=&quot;1.0&quot; encoding=&quot;UTF-16&quot; standalone=&quot;yes&quot;?&gt;&lt;root reqver=&quot;28224&quot;&gt;&lt;version val=&quot;3564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1.89999999999999991118E+00&quot;&gt;&lt;m_msothmcolidx val=&quot;0&quot;/&gt;&lt;m_rgb r=&quot;F5&quot; g=&quot;8A&quot; b=&quot;1F&quot;/&gt;&lt;/elem&gt;&lt;elem m_fUsage=&quot;1.13439690000000026338E+00&quot;&gt;&lt;m_msothmcolidx val=&quot;0&quot;/&gt;&lt;m_rgb r=&quot;FE&quot; g=&quot;2C&quot; b=&quot;14&quot;/&gt;&lt;/elem&gt;&lt;elem m_fUsage=&quot;8.10000000000000053291E-01&quot;&gt;&lt;m_msothmcolidx val=&quot;0&quot;/&gt;&lt;m_rgb r=&quot;FA&quot; g=&quot;BE&quot; b=&quot;19&quot;/&gt;&lt;/elem&gt;&lt;elem m_fUsage=&quot;7.29000000000000092371E-01&quot;&gt;&lt;m_msothmcolidx val=&quot;0&quot;/&gt;&lt;m_rgb r=&quot;F2&quot; g=&quot;F2&quot; b=&quot;F2&quot;/&gt;&lt;/elem&gt;&lt;elem m_fUsage=&quot;5.90490000000000181402E-01&quot;&gt;&lt;m_msothmcolidx val=&quot;0&quot;/&gt;&lt;m_rgb r=&quot;01&quot; g=&quot;8D&quot; b=&quot;01&quot;/&gt;&lt;/elem&gt;&lt;elem m_fUsage=&quot;5.31441000000000163261E-01&quot;&gt;&lt;m_msothmcolidx val=&quot;0&quot;/&gt;&lt;m_rgb r=&quot;FF&quot; g=&quot;FF&quot; b=&quot;00&quot;/&gt;&lt;/elem&gt;&lt;elem m_fUsage=&quot;4.30467210000000155556E-01&quot;&gt;&lt;m_msothmcolidx val=&quot;0&quot;/&gt;&lt;m_rgb r=&quot;BF&quot; g=&quot;BF&quot; b=&quot;BF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l6jWxLEk02eQjq8aFWDx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ZXhkrYOECygv4wfnVS2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8"/>
  <p:tag name="2LEVEL" val="14"/>
  <p:tag name="3LEVEL" val="7"/>
  <p:tag name="4LEVEL" val="3.5"/>
  <p:tag name="5LEVEL" val="1.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8"/>
  <p:tag name="2LEVEL" val="14"/>
  <p:tag name="3LEVEL" val="7"/>
  <p:tag name="4LEVEL" val="3.5"/>
  <p:tag name="5LEVEL" val="1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ZXhkrYOECygv4wfnVS2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ZXhkrYOECygv4wfnVS2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ZXhkrYOECygv4wfnVS2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ArnzuEBlBadzExzkE19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7kC.urfTTyhUFrxcprG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mR9QMWzYXVJ899BjGG3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4FzFrrXmSPenpDSnhpm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kVqfVJxncqOx4Y8OXbE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G_J4.w9hNNeUghKOKMUw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WSsvmpKjy_o1bU8pLYb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4agGiAh6p_S6iQGODSF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EqXdwPXNWTaRncbL7X9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JJ8D.7CLep0vRZNXFUDA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h9U_ei358_l062yUvOAQ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U1umzuFr33QthrXCpNP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WF2cujmdBJg_Pzm3pBng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VUMacrQio9vuILh00QG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ojgVLtYq5vM6bmIueyo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uZ5_QkSRSlgwYEDA.oL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t8mrrhONHIJ8ta5.DZ2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i.6S1hdY7vgiBh7FVAr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b8ORtVGocNDUSaj4AHhg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xVl94D4SEPk29h.nWW5Q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PlItDmekZ45XmeqF63DQ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nF_L7ycPTvZsrmXAvhfQ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PlItDmekZ45XmeqF63DQ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nF_L7ycPTvZsrmXAvhfQ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PlItDmekZ45XmeqF63D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nF_L7ycPTvZsrmXAvhfQ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orS1Hpxq.ESjL.Js1mpK7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heme/theme1.xml><?xml version="1.0" encoding="utf-8"?>
<a:theme xmlns:a="http://schemas.openxmlformats.org/drawingml/2006/main" name="1_Firm Format - template_Contrast">
  <a:themeElements>
    <a:clrScheme name="SIb">
      <a:dk1>
        <a:srgbClr val="000000"/>
      </a:dk1>
      <a:lt1>
        <a:srgbClr val="FFFFFF"/>
      </a:lt1>
      <a:dk2>
        <a:srgbClr val="008080"/>
      </a:dk2>
      <a:lt2>
        <a:srgbClr val="FFFFFF"/>
      </a:lt2>
      <a:accent1>
        <a:srgbClr val="E5F2F2"/>
      </a:accent1>
      <a:accent2>
        <a:srgbClr val="B2D2D8"/>
      </a:accent2>
      <a:accent3>
        <a:srgbClr val="F58A1F"/>
      </a:accent3>
      <a:accent4>
        <a:srgbClr val="008080"/>
      </a:accent4>
      <a:accent5>
        <a:srgbClr val="99CC00"/>
      </a:accent5>
      <a:accent6>
        <a:srgbClr val="808080"/>
      </a:accent6>
      <a:hlink>
        <a:srgbClr val="F58A1F"/>
      </a:hlink>
      <a:folHlink>
        <a:srgbClr val="0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W-GAS165-template 16-9.potx" id="{6547AE66-6FF7-4E58-898B-AEC4F8392CD2}" vid="{9D140BC3-89BE-44B7-BFFE-D7ED000CCD84}"/>
    </a:ext>
  </a:extLst>
</a:theme>
</file>

<file path=ppt/theme/theme2.xml><?xml version="1.0" encoding="utf-8"?>
<a:theme xmlns:a="http://schemas.openxmlformats.org/drawingml/2006/main" name="8_Базовые слайды">
  <a:themeElements>
    <a:clrScheme name="Другая 35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95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8265CE90CF3C74BACB2B585CA3E5634" ma:contentTypeVersion="2" ma:contentTypeDescription="Создание документа." ma:contentTypeScope="" ma:versionID="077457d5ca52a51bbe43533d804b1ea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4593e618719b26afb9e9c4ddfa63d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&quot;Дата начала расписания&quot; — это столбец сайта, созданный средством публикации. Он используется для указания даты и времени первого отображения данной страницы для посетителей сайта.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&quot;Дата окончания расписания&quot; — это столбец сайта, созданный средством публикации. Он используется для указания даты и времени прекращения отображения данной страницы для посетителей сайта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FFB5D4-AD76-4961-B967-6FF77C686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94CA2F-7E62-4BCA-B49B-59B8432D2C4A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BA44AE-A7CA-4D17-AFC9-0EBFD0B903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14148</Words>
  <Application>Microsoft Office PowerPoint</Application>
  <PresentationFormat>Широкоэкранный</PresentationFormat>
  <Paragraphs>1742</Paragraphs>
  <Slides>44</Slides>
  <Notes>2</Notes>
  <HiddenSlides>6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Bahnschrift</vt:lpstr>
      <vt:lpstr>Calibri</vt:lpstr>
      <vt:lpstr>Segoe UI</vt:lpstr>
      <vt:lpstr>Wingdings</vt:lpstr>
      <vt:lpstr>1_Firm Format - template_Contrast</vt:lpstr>
      <vt:lpstr>8_Базовые слайды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Встреча по анализу коренных причин – повестка</vt:lpstr>
      <vt:lpstr>Принципы SMART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2020-10-15T04:59:14Z</cp:lastPrinted>
  <dcterms:created xsi:type="dcterms:W3CDTF">2019-03-04T12:34:48Z</dcterms:created>
  <dcterms:modified xsi:type="dcterms:W3CDTF">2026-06-10T15:21:46Z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0x010100F8265CE90CF3C74BACB2B585CA3E5634</vt:lpwstr>
  </property>
</Properties>
</file>